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5"/>
    <p:sldMasterId id="214748366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</p:sldIdLst>
  <p:sldSz cy="5143500" cx="9144000"/>
  <p:notesSz cx="6858000" cy="9144000"/>
  <p:embeddedFontLst>
    <p:embeddedFont>
      <p:font typeface="Assistant Medium"/>
      <p:regular r:id="rId65"/>
      <p:bold r:id="rId66"/>
    </p:embeddedFont>
    <p:embeddedFont>
      <p:font typeface="Assistant SemiBold"/>
      <p:regular r:id="rId67"/>
      <p:bold r:id="rId68"/>
    </p:embeddedFont>
    <p:embeddedFont>
      <p:font typeface="Assistant"/>
      <p:regular r:id="rId69"/>
      <p:bold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5FA059D-8D65-4B2C-B17D-21A9C9F0DE13}">
  <a:tblStyle styleId="{95FA059D-8D65-4B2C-B17D-21A9C9F0DE13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BA06E96-BA5F-4AF6-9909-70DBA58140D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70" Type="http://schemas.openxmlformats.org/officeDocument/2006/relationships/font" Target="fonts/Assistant-bold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font" Target="fonts/AssistantMedium-bold.fntdata"/><Relationship Id="rId21" Type="http://schemas.openxmlformats.org/officeDocument/2006/relationships/slide" Target="slides/slide14.xml"/><Relationship Id="rId65" Type="http://schemas.openxmlformats.org/officeDocument/2006/relationships/font" Target="fonts/AssistantMedium-regular.fntdata"/><Relationship Id="rId24" Type="http://schemas.openxmlformats.org/officeDocument/2006/relationships/slide" Target="slides/slide17.xml"/><Relationship Id="rId68" Type="http://schemas.openxmlformats.org/officeDocument/2006/relationships/font" Target="fonts/AssistantSemiBold-bold.fntdata"/><Relationship Id="rId23" Type="http://schemas.openxmlformats.org/officeDocument/2006/relationships/slide" Target="slides/slide16.xml"/><Relationship Id="rId67" Type="http://schemas.openxmlformats.org/officeDocument/2006/relationships/font" Target="fonts/AssistantSemiBold-regular.fntdata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Assistant-regular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b869ea10b2_1_57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b869ea10b2_1_57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b547fefe5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b547fefe5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b547fefe5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b547fefe5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b83673f68a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b83673f68a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b8bcafeacc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b8bcafeacc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b83673f68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b83673f68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bb71ff58c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bb71ff58c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b83673f68a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b83673f68a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b8bcafeacc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b8bcafeacc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b83673f68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b83673f68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b8bcafeacc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b8bcafeacc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b9a272e15d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b9a272e15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b8bcafeacc_1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b8bcafeacc_1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b8bcafeacc_1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b8bcafeacc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b9a272e15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b9a272e15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b8bcafeacc_1_178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3b8bcafeacc_1_178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b9a272e15d_0_7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3b9a272e15d_0_7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b8bcafeacc_1_190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3b8bcafeacc_1_190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b8bcafeacc_1_196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g3b8bcafeacc_1_196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b8bcafeacc_1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b8bcafeacc_1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b9a272e15d_0_15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3b9a272e15d_0_15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b9a272e15d_0_25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3b9a272e15d_0_25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b8bcafeacc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b8bcafeacc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b9a272e15d_0_31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3b9a272e15d_0_31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b9a6aec261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b9a6aec261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b9a272e15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b9a272e15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b9a6aec2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b9a6aec2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b9a6aec26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b9a6aec26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b9a6aec26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b9a6aec26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b9a6aec261_0_11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3b9a6aec261_0_11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b9a6aec26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b9a6aec26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b9a6aec261_0_4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3b9a6aec261_0_4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b9a6aec261_0_45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3b9a6aec261_0_45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b547fefe51_1_7:notes"/>
          <p:cNvSpPr txBox="1"/>
          <p:nvPr>
            <p:ph idx="1" type="body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3b547fefe51_1_7:notes"/>
          <p:cNvSpPr/>
          <p:nvPr>
            <p:ph idx="2" type="sldImg"/>
          </p:nvPr>
        </p:nvSpPr>
        <p:spPr>
          <a:xfrm>
            <a:off x="1143128" y="685791"/>
            <a:ext cx="457237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b9a6aec26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b9a6aec26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b9a6aec26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b9a6aec26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b9a6aec261_0_72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g3b9a6aec261_0_72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b9a6aec261_0_79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3b9a6aec261_0_79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b9a6aec261_0_85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g3b9a6aec261_0_85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b9a6aec261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b9a6aec26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b9a6aec261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b9a6aec261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bb71ff58c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3bb71ff58c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b9a6aec261_0_99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g3b9a6aec261_0_99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bb71ff58cd_0_23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g3bb71ff58cd_0_23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b8bcafeacc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b8bcafeacc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b9a6aec261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3b9a6aec261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b9a6aec261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b9a6aec261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b9a6aec261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b9a6aec261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b9a6aec261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b9a6aec261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b9a6aec261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3b9a6aec261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b9a6aec261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b9a6aec261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bb71ff58c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bb71ff58c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3bb71ff58cd_0_46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g3bb71ff58cd_0_46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b547fefe51_1_22:notes"/>
          <p:cNvSpPr txBox="1"/>
          <p:nvPr>
            <p:ph idx="1" type="body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3b547fefe51_1_22:notes"/>
          <p:cNvSpPr/>
          <p:nvPr>
            <p:ph idx="2" type="sldImg"/>
          </p:nvPr>
        </p:nvSpPr>
        <p:spPr>
          <a:xfrm>
            <a:off x="1143128" y="685791"/>
            <a:ext cx="457237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b83673f68a_1_206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b83673f68a_1_206:notes"/>
          <p:cNvSpPr/>
          <p:nvPr>
            <p:ph idx="2" type="sldImg"/>
          </p:nvPr>
        </p:nvSpPr>
        <p:spPr>
          <a:xfrm>
            <a:off x="114312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b83673f68a_1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b83673f68a_1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b547fefe5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b547fefe5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cus3">
  <p:cSld name="BLANK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79977" cy="3102457"/>
          </a:xfrm>
          <a:custGeom>
            <a:rect b="b" l="l" r="r" t="t"/>
            <a:pathLst>
              <a:path extrusionOk="0" h="9501" w="3001">
                <a:moveTo>
                  <a:pt x="0" y="0"/>
                </a:moveTo>
                <a:lnTo>
                  <a:pt x="0" y="9501"/>
                </a:lnTo>
                <a:lnTo>
                  <a:pt x="3001" y="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7020850" y="0"/>
            <a:ext cx="2122902" cy="1469757"/>
          </a:xfrm>
          <a:custGeom>
            <a:rect b="b" l="l" r="r" t="t"/>
            <a:pathLst>
              <a:path extrusionOk="0" h="4501" w="6501">
                <a:moveTo>
                  <a:pt x="6501" y="0"/>
                </a:moveTo>
                <a:lnTo>
                  <a:pt x="0" y="0"/>
                </a:lnTo>
                <a:lnTo>
                  <a:pt x="6501" y="4501"/>
                </a:lnTo>
                <a:lnTo>
                  <a:pt x="6501" y="0"/>
                </a:lnTo>
                <a:close/>
              </a:path>
            </a:pathLst>
          </a:custGeom>
          <a:solidFill>
            <a:srgbClr val="E8A20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3" name="Google Shape;53;p13"/>
          <p:cNvSpPr/>
          <p:nvPr/>
        </p:nvSpPr>
        <p:spPr>
          <a:xfrm>
            <a:off x="8163780" y="2285778"/>
            <a:ext cx="979977" cy="2857552"/>
          </a:xfrm>
          <a:custGeom>
            <a:rect b="b" l="l" r="r" t="t"/>
            <a:pathLst>
              <a:path extrusionOk="0" h="8751" w="3001">
                <a:moveTo>
                  <a:pt x="3001" y="8751"/>
                </a:moveTo>
                <a:lnTo>
                  <a:pt x="3001" y="0"/>
                </a:lnTo>
                <a:lnTo>
                  <a:pt x="0" y="8751"/>
                </a:lnTo>
                <a:lnTo>
                  <a:pt x="3001" y="8751"/>
                </a:lnTo>
                <a:close/>
              </a:path>
            </a:pathLst>
          </a:custGeom>
          <a:solidFill>
            <a:srgbClr val="16825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4" name="Google Shape;54;p13"/>
          <p:cNvSpPr/>
          <p:nvPr/>
        </p:nvSpPr>
        <p:spPr>
          <a:xfrm>
            <a:off x="0" y="3918477"/>
            <a:ext cx="1796352" cy="1224852"/>
          </a:xfrm>
          <a:custGeom>
            <a:rect b="b" l="l" r="r" t="t"/>
            <a:pathLst>
              <a:path extrusionOk="0" h="3751" w="5501">
                <a:moveTo>
                  <a:pt x="0" y="0"/>
                </a:moveTo>
                <a:lnTo>
                  <a:pt x="0" y="3751"/>
                </a:lnTo>
                <a:lnTo>
                  <a:pt x="5501" y="3751"/>
                </a:lnTo>
                <a:lnTo>
                  <a:pt x="0" y="0"/>
                </a:lnTo>
                <a:close/>
              </a:path>
            </a:pathLst>
          </a:custGeom>
          <a:solidFill>
            <a:srgbClr val="78037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Google Shape;55;p13"/>
          <p:cNvSpPr txBox="1"/>
          <p:nvPr>
            <p:ph idx="10" type="dt"/>
          </p:nvPr>
        </p:nvSpPr>
        <p:spPr>
          <a:xfrm>
            <a:off x="326551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3102236" y="4734826"/>
            <a:ext cx="29391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Verdana"/>
              <a:buNone/>
              <a:defRPr b="0" sz="1300" u="none" strike="noStrike">
                <a:solidFill>
                  <a:srgbClr val="80808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6694299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  <p:sp>
        <p:nvSpPr>
          <p:cNvPr id="58" name="Google Shape;58;p13"/>
          <p:cNvSpPr txBox="1"/>
          <p:nvPr>
            <p:ph type="title"/>
          </p:nvPr>
        </p:nvSpPr>
        <p:spPr>
          <a:xfrm>
            <a:off x="653102" y="326540"/>
            <a:ext cx="7837200" cy="8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653102" y="1306159"/>
            <a:ext cx="7837200" cy="3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indent="-228600" lvl="1" marL="914400" marR="0" algn="l">
              <a:spcBef>
                <a:spcPts val="120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indent="-228600" lvl="2" marL="1371600" marR="0" algn="l">
              <a:spcBef>
                <a:spcPts val="120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indent="-228600" lvl="3" marL="1828800" marR="0" algn="l">
              <a:spcBef>
                <a:spcPts val="120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indent="-228600" lvl="4" marL="2286000" marR="0" algn="l">
              <a:spcBef>
                <a:spcPts val="120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indent="-228600" lvl="5" marL="2743200" marR="0" algn="l">
              <a:spcBef>
                <a:spcPts val="120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indent="-228600" lvl="6" marL="3200400" marR="0" algn="l">
              <a:spcBef>
                <a:spcPts val="120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indent="-228600" lvl="7" marL="3657600" marR="0" algn="l">
              <a:spcBef>
                <a:spcPts val="120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indent="-228600" lvl="8" marL="4114800" marR="0" algn="l">
              <a:spcBef>
                <a:spcPts val="1200"/>
              </a:spcBef>
              <a:spcAft>
                <a:spcPts val="120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cus1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/>
          <p:nvPr/>
        </p:nvSpPr>
        <p:spPr>
          <a:xfrm>
            <a:off x="0" y="0"/>
            <a:ext cx="2971932" cy="2939187"/>
          </a:xfrm>
          <a:custGeom>
            <a:rect b="b" l="l" r="r" t="t"/>
            <a:pathLst>
              <a:path extrusionOk="0" h="9001" w="9101">
                <a:moveTo>
                  <a:pt x="0" y="0"/>
                </a:moveTo>
                <a:lnTo>
                  <a:pt x="9101" y="0"/>
                </a:lnTo>
                <a:lnTo>
                  <a:pt x="6101" y="9001"/>
                </a:lnTo>
                <a:lnTo>
                  <a:pt x="0" y="4501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3" name="Google Shape;63;p15"/>
          <p:cNvSpPr/>
          <p:nvPr/>
        </p:nvSpPr>
        <p:spPr>
          <a:xfrm>
            <a:off x="2938961" y="0"/>
            <a:ext cx="4898577" cy="979947"/>
          </a:xfrm>
          <a:custGeom>
            <a:rect b="b" l="l" r="r" t="t"/>
            <a:pathLst>
              <a:path extrusionOk="0" h="3001" w="15001">
                <a:moveTo>
                  <a:pt x="1000" y="0"/>
                </a:moveTo>
                <a:lnTo>
                  <a:pt x="0" y="3001"/>
                </a:lnTo>
                <a:lnTo>
                  <a:pt x="15001" y="0"/>
                </a:lnTo>
                <a:lnTo>
                  <a:pt x="1000" y="0"/>
                </a:lnTo>
                <a:close/>
              </a:path>
            </a:pathLst>
          </a:custGeom>
          <a:solidFill>
            <a:srgbClr val="EA75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4" name="Google Shape;64;p15"/>
          <p:cNvSpPr/>
          <p:nvPr/>
        </p:nvSpPr>
        <p:spPr>
          <a:xfrm>
            <a:off x="5551370" y="0"/>
            <a:ext cx="3592377" cy="3428997"/>
          </a:xfrm>
          <a:custGeom>
            <a:rect b="b" l="l" r="r" t="t"/>
            <a:pathLst>
              <a:path extrusionOk="0" h="10501" w="11001">
                <a:moveTo>
                  <a:pt x="11001" y="0"/>
                </a:moveTo>
                <a:lnTo>
                  <a:pt x="0" y="2500"/>
                </a:lnTo>
                <a:lnTo>
                  <a:pt x="11001" y="10501"/>
                </a:lnTo>
                <a:lnTo>
                  <a:pt x="11001" y="0"/>
                </a:lnTo>
                <a:close/>
              </a:path>
            </a:pathLst>
          </a:custGeom>
          <a:solidFill>
            <a:srgbClr val="E8A20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" name="Google Shape;65;p15"/>
          <p:cNvSpPr/>
          <p:nvPr/>
        </p:nvSpPr>
        <p:spPr>
          <a:xfrm>
            <a:off x="6204472" y="2285778"/>
            <a:ext cx="2939277" cy="2857552"/>
          </a:xfrm>
          <a:custGeom>
            <a:rect b="b" l="l" r="r" t="t"/>
            <a:pathLst>
              <a:path extrusionOk="0" h="8751" w="9001">
                <a:moveTo>
                  <a:pt x="9001" y="4501"/>
                </a:moveTo>
                <a:lnTo>
                  <a:pt x="3000" y="0"/>
                </a:lnTo>
                <a:lnTo>
                  <a:pt x="0" y="8751"/>
                </a:lnTo>
                <a:lnTo>
                  <a:pt x="9001" y="8751"/>
                </a:lnTo>
                <a:lnTo>
                  <a:pt x="9001" y="4501"/>
                </a:lnTo>
                <a:close/>
              </a:path>
            </a:pathLst>
          </a:custGeom>
          <a:solidFill>
            <a:srgbClr val="16825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15"/>
          <p:cNvSpPr/>
          <p:nvPr/>
        </p:nvSpPr>
        <p:spPr>
          <a:xfrm>
            <a:off x="1632756" y="4081747"/>
            <a:ext cx="4572027" cy="1061582"/>
          </a:xfrm>
          <a:custGeom>
            <a:rect b="b" l="l" r="r" t="t"/>
            <a:pathLst>
              <a:path extrusionOk="0" h="3251" w="14001">
                <a:moveTo>
                  <a:pt x="0" y="3251"/>
                </a:moveTo>
                <a:lnTo>
                  <a:pt x="13001" y="3251"/>
                </a:lnTo>
                <a:lnTo>
                  <a:pt x="14001" y="0"/>
                </a:lnTo>
                <a:lnTo>
                  <a:pt x="0" y="3251"/>
                </a:lnTo>
                <a:close/>
              </a:path>
            </a:pathLst>
          </a:custGeom>
          <a:solidFill>
            <a:srgbClr val="3465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7" name="Google Shape;67;p15"/>
          <p:cNvSpPr/>
          <p:nvPr/>
        </p:nvSpPr>
        <p:spPr>
          <a:xfrm>
            <a:off x="0" y="1959239"/>
            <a:ext cx="3625032" cy="3184092"/>
          </a:xfrm>
          <a:custGeom>
            <a:rect b="b" l="l" r="r" t="t"/>
            <a:pathLst>
              <a:path extrusionOk="0" h="9751" w="11101">
                <a:moveTo>
                  <a:pt x="0" y="9751"/>
                </a:moveTo>
                <a:lnTo>
                  <a:pt x="1602" y="9751"/>
                </a:lnTo>
                <a:lnTo>
                  <a:pt x="11101" y="7440"/>
                </a:lnTo>
                <a:lnTo>
                  <a:pt x="0" y="0"/>
                </a:lnTo>
                <a:lnTo>
                  <a:pt x="0" y="9751"/>
                </a:lnTo>
                <a:close/>
              </a:path>
            </a:pathLst>
          </a:custGeom>
          <a:solidFill>
            <a:srgbClr val="78037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8" name="Google Shape;68;p15"/>
          <p:cNvSpPr txBox="1"/>
          <p:nvPr>
            <p:ph idx="10" type="dt"/>
          </p:nvPr>
        </p:nvSpPr>
        <p:spPr>
          <a:xfrm>
            <a:off x="326551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69" name="Google Shape;69;p15"/>
          <p:cNvSpPr txBox="1"/>
          <p:nvPr>
            <p:ph idx="11" type="ftr"/>
          </p:nvPr>
        </p:nvSpPr>
        <p:spPr>
          <a:xfrm>
            <a:off x="3102236" y="4734826"/>
            <a:ext cx="29391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6694299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2612409" y="816349"/>
            <a:ext cx="39186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2612409" y="1959239"/>
            <a:ext cx="3918600" cy="22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cus3" type="blank">
  <p:cSld name="BLANK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/>
          <p:nvPr/>
        </p:nvSpPr>
        <p:spPr>
          <a:xfrm>
            <a:off x="0" y="0"/>
            <a:ext cx="979977" cy="3102457"/>
          </a:xfrm>
          <a:custGeom>
            <a:rect b="b" l="l" r="r" t="t"/>
            <a:pathLst>
              <a:path extrusionOk="0" h="9501" w="3001">
                <a:moveTo>
                  <a:pt x="0" y="0"/>
                </a:moveTo>
                <a:lnTo>
                  <a:pt x="0" y="9501"/>
                </a:lnTo>
                <a:lnTo>
                  <a:pt x="3001" y="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5" name="Google Shape;75;p16"/>
          <p:cNvSpPr/>
          <p:nvPr/>
        </p:nvSpPr>
        <p:spPr>
          <a:xfrm>
            <a:off x="7020850" y="0"/>
            <a:ext cx="2122902" cy="1469757"/>
          </a:xfrm>
          <a:custGeom>
            <a:rect b="b" l="l" r="r" t="t"/>
            <a:pathLst>
              <a:path extrusionOk="0" h="4501" w="6501">
                <a:moveTo>
                  <a:pt x="6501" y="0"/>
                </a:moveTo>
                <a:lnTo>
                  <a:pt x="0" y="0"/>
                </a:lnTo>
                <a:lnTo>
                  <a:pt x="6501" y="4501"/>
                </a:lnTo>
                <a:lnTo>
                  <a:pt x="6501" y="0"/>
                </a:lnTo>
                <a:close/>
              </a:path>
            </a:pathLst>
          </a:custGeom>
          <a:solidFill>
            <a:srgbClr val="E8A20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6" name="Google Shape;76;p16"/>
          <p:cNvSpPr/>
          <p:nvPr/>
        </p:nvSpPr>
        <p:spPr>
          <a:xfrm>
            <a:off x="8163780" y="2285778"/>
            <a:ext cx="979977" cy="2857552"/>
          </a:xfrm>
          <a:custGeom>
            <a:rect b="b" l="l" r="r" t="t"/>
            <a:pathLst>
              <a:path extrusionOk="0" h="8751" w="3001">
                <a:moveTo>
                  <a:pt x="3001" y="8751"/>
                </a:moveTo>
                <a:lnTo>
                  <a:pt x="3001" y="0"/>
                </a:lnTo>
                <a:lnTo>
                  <a:pt x="0" y="8751"/>
                </a:lnTo>
                <a:lnTo>
                  <a:pt x="3001" y="8751"/>
                </a:lnTo>
                <a:close/>
              </a:path>
            </a:pathLst>
          </a:custGeom>
          <a:solidFill>
            <a:srgbClr val="16825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0" y="3918477"/>
            <a:ext cx="1796352" cy="1224852"/>
          </a:xfrm>
          <a:custGeom>
            <a:rect b="b" l="l" r="r" t="t"/>
            <a:pathLst>
              <a:path extrusionOk="0" h="3751" w="5501">
                <a:moveTo>
                  <a:pt x="0" y="0"/>
                </a:moveTo>
                <a:lnTo>
                  <a:pt x="0" y="3751"/>
                </a:lnTo>
                <a:lnTo>
                  <a:pt x="5501" y="3751"/>
                </a:lnTo>
                <a:lnTo>
                  <a:pt x="0" y="0"/>
                </a:lnTo>
                <a:close/>
              </a:path>
            </a:pathLst>
          </a:custGeom>
          <a:solidFill>
            <a:srgbClr val="78037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8" name="Google Shape;78;p16"/>
          <p:cNvSpPr txBox="1"/>
          <p:nvPr>
            <p:ph idx="10" type="dt"/>
          </p:nvPr>
        </p:nvSpPr>
        <p:spPr>
          <a:xfrm>
            <a:off x="326551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79" name="Google Shape;79;p16"/>
          <p:cNvSpPr txBox="1"/>
          <p:nvPr>
            <p:ph idx="11" type="ftr"/>
          </p:nvPr>
        </p:nvSpPr>
        <p:spPr>
          <a:xfrm>
            <a:off x="3102236" y="4734826"/>
            <a:ext cx="29391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Verdana"/>
              <a:buNone/>
              <a:defRPr b="0" sz="1300" u="none" strike="noStrike">
                <a:solidFill>
                  <a:srgbClr val="80808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6694299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  <p:sp>
        <p:nvSpPr>
          <p:cNvPr id="81" name="Google Shape;81;p16"/>
          <p:cNvSpPr txBox="1"/>
          <p:nvPr>
            <p:ph type="title"/>
          </p:nvPr>
        </p:nvSpPr>
        <p:spPr>
          <a:xfrm>
            <a:off x="653102" y="326540"/>
            <a:ext cx="7837200" cy="8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653102" y="1306159"/>
            <a:ext cx="7837200" cy="3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cus">
  <p:cSld name="Focus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/>
          <p:nvPr/>
        </p:nvSpPr>
        <p:spPr>
          <a:xfrm>
            <a:off x="0" y="0"/>
            <a:ext cx="4408752" cy="2612647"/>
          </a:xfrm>
          <a:custGeom>
            <a:rect b="b" l="l" r="r" t="t"/>
            <a:pathLst>
              <a:path extrusionOk="0" h="8001" w="13501">
                <a:moveTo>
                  <a:pt x="0" y="0"/>
                </a:moveTo>
                <a:lnTo>
                  <a:pt x="0" y="500"/>
                </a:lnTo>
                <a:lnTo>
                  <a:pt x="10405" y="8001"/>
                </a:lnTo>
                <a:lnTo>
                  <a:pt x="13501" y="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5" name="Google Shape;85;p17"/>
          <p:cNvSpPr/>
          <p:nvPr/>
        </p:nvSpPr>
        <p:spPr>
          <a:xfrm>
            <a:off x="3918614" y="0"/>
            <a:ext cx="5225127" cy="1959567"/>
          </a:xfrm>
          <a:custGeom>
            <a:rect b="b" l="l" r="r" t="t"/>
            <a:pathLst>
              <a:path extrusionOk="0" h="6001" w="16001">
                <a:moveTo>
                  <a:pt x="16001" y="0"/>
                </a:moveTo>
                <a:lnTo>
                  <a:pt x="2500" y="0"/>
                </a:lnTo>
                <a:lnTo>
                  <a:pt x="0" y="6001"/>
                </a:lnTo>
                <a:lnTo>
                  <a:pt x="16001" y="2500"/>
                </a:lnTo>
                <a:lnTo>
                  <a:pt x="16001" y="0"/>
                </a:lnTo>
                <a:close/>
              </a:path>
            </a:pathLst>
          </a:custGeom>
          <a:solidFill>
            <a:srgbClr val="EA75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6" name="Google Shape;86;p17"/>
          <p:cNvSpPr/>
          <p:nvPr/>
        </p:nvSpPr>
        <p:spPr>
          <a:xfrm>
            <a:off x="5061543" y="1142889"/>
            <a:ext cx="4082202" cy="3428997"/>
          </a:xfrm>
          <a:custGeom>
            <a:rect b="b" l="l" r="r" t="t"/>
            <a:pathLst>
              <a:path extrusionOk="0" h="10501" w="12501">
                <a:moveTo>
                  <a:pt x="12501" y="10501"/>
                </a:moveTo>
                <a:lnTo>
                  <a:pt x="12501" y="0"/>
                </a:lnTo>
                <a:lnTo>
                  <a:pt x="0" y="2500"/>
                </a:lnTo>
                <a:lnTo>
                  <a:pt x="12501" y="10501"/>
                </a:lnTo>
                <a:close/>
              </a:path>
            </a:pathLst>
          </a:custGeom>
          <a:solidFill>
            <a:srgbClr val="E8A20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17"/>
          <p:cNvSpPr/>
          <p:nvPr/>
        </p:nvSpPr>
        <p:spPr>
          <a:xfrm>
            <a:off x="5061543" y="2775588"/>
            <a:ext cx="4082202" cy="2367742"/>
          </a:xfrm>
          <a:custGeom>
            <a:rect b="b" l="l" r="r" t="t"/>
            <a:pathLst>
              <a:path extrusionOk="0" h="7251" w="12501">
                <a:moveTo>
                  <a:pt x="12501" y="7251"/>
                </a:moveTo>
                <a:lnTo>
                  <a:pt x="12501" y="6501"/>
                </a:lnTo>
                <a:lnTo>
                  <a:pt x="2000" y="0"/>
                </a:lnTo>
                <a:lnTo>
                  <a:pt x="0" y="7251"/>
                </a:lnTo>
                <a:lnTo>
                  <a:pt x="12501" y="7251"/>
                </a:lnTo>
                <a:close/>
              </a:path>
            </a:pathLst>
          </a:custGeom>
          <a:solidFill>
            <a:srgbClr val="16825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8" name="Google Shape;88;p17"/>
          <p:cNvSpPr/>
          <p:nvPr/>
        </p:nvSpPr>
        <p:spPr>
          <a:xfrm>
            <a:off x="0" y="3412340"/>
            <a:ext cx="5225127" cy="1730989"/>
          </a:xfrm>
          <a:custGeom>
            <a:rect b="b" l="l" r="r" t="t"/>
            <a:pathLst>
              <a:path extrusionOk="0" h="5301" w="16001">
                <a:moveTo>
                  <a:pt x="0" y="5301"/>
                </a:moveTo>
                <a:lnTo>
                  <a:pt x="14501" y="5301"/>
                </a:lnTo>
                <a:lnTo>
                  <a:pt x="16001" y="0"/>
                </a:lnTo>
                <a:lnTo>
                  <a:pt x="0" y="2546"/>
                </a:lnTo>
                <a:lnTo>
                  <a:pt x="0" y="5301"/>
                </a:lnTo>
                <a:close/>
              </a:path>
            </a:pathLst>
          </a:custGeom>
          <a:solidFill>
            <a:srgbClr val="3465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0" y="489810"/>
            <a:ext cx="3918927" cy="3428997"/>
          </a:xfrm>
          <a:custGeom>
            <a:rect b="b" l="l" r="r" t="t"/>
            <a:pathLst>
              <a:path extrusionOk="0" h="10501" w="12001">
                <a:moveTo>
                  <a:pt x="0" y="0"/>
                </a:moveTo>
                <a:lnTo>
                  <a:pt x="0" y="10501"/>
                </a:lnTo>
                <a:lnTo>
                  <a:pt x="12001" y="8501"/>
                </a:lnTo>
                <a:lnTo>
                  <a:pt x="0" y="0"/>
                </a:lnTo>
                <a:close/>
              </a:path>
            </a:pathLst>
          </a:custGeom>
          <a:solidFill>
            <a:srgbClr val="78037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0" name="Google Shape;90;p17"/>
          <p:cNvSpPr txBox="1"/>
          <p:nvPr>
            <p:ph idx="10" type="dt"/>
          </p:nvPr>
        </p:nvSpPr>
        <p:spPr>
          <a:xfrm>
            <a:off x="326551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91" name="Google Shape;91;p17"/>
          <p:cNvSpPr txBox="1"/>
          <p:nvPr>
            <p:ph idx="11" type="ftr"/>
          </p:nvPr>
        </p:nvSpPr>
        <p:spPr>
          <a:xfrm>
            <a:off x="3102236" y="4734826"/>
            <a:ext cx="29391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6694299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428787" y="1795969"/>
            <a:ext cx="2286000" cy="16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94" name="Google Shape;94;p17"/>
          <p:cNvSpPr txBox="1"/>
          <p:nvPr>
            <p:ph type="title"/>
          </p:nvPr>
        </p:nvSpPr>
        <p:spPr>
          <a:xfrm>
            <a:off x="489827" y="163270"/>
            <a:ext cx="3592200" cy="8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cus2">
  <p:cSld name="Focus2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>
            <a:off x="0" y="0"/>
            <a:ext cx="1796352" cy="3102457"/>
          </a:xfrm>
          <a:custGeom>
            <a:rect b="b" l="l" r="r" t="t"/>
            <a:pathLst>
              <a:path extrusionOk="0" h="9501" w="5501">
                <a:moveTo>
                  <a:pt x="0" y="0"/>
                </a:moveTo>
                <a:lnTo>
                  <a:pt x="0" y="8001"/>
                </a:lnTo>
                <a:lnTo>
                  <a:pt x="2500" y="9501"/>
                </a:lnTo>
                <a:lnTo>
                  <a:pt x="5501" y="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8"/>
          <p:cNvSpPr/>
          <p:nvPr/>
        </p:nvSpPr>
        <p:spPr>
          <a:xfrm>
            <a:off x="2122583" y="0"/>
            <a:ext cx="1796352" cy="326867"/>
          </a:xfrm>
          <a:custGeom>
            <a:rect b="b" l="l" r="r" t="t"/>
            <a:pathLst>
              <a:path extrusionOk="0" h="1001" w="5501">
                <a:moveTo>
                  <a:pt x="500" y="0"/>
                </a:moveTo>
                <a:lnTo>
                  <a:pt x="0" y="1001"/>
                </a:lnTo>
                <a:lnTo>
                  <a:pt x="5501" y="0"/>
                </a:lnTo>
                <a:lnTo>
                  <a:pt x="500" y="0"/>
                </a:lnTo>
                <a:close/>
              </a:path>
            </a:pathLst>
          </a:custGeom>
          <a:solidFill>
            <a:srgbClr val="EA75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8"/>
          <p:cNvSpPr/>
          <p:nvPr/>
        </p:nvSpPr>
        <p:spPr>
          <a:xfrm>
            <a:off x="5877921" y="0"/>
            <a:ext cx="3265827" cy="2449377"/>
          </a:xfrm>
          <a:custGeom>
            <a:rect b="b" l="l" r="r" t="t"/>
            <a:pathLst>
              <a:path extrusionOk="0" h="7501" w="10001">
                <a:moveTo>
                  <a:pt x="10001" y="0"/>
                </a:moveTo>
                <a:lnTo>
                  <a:pt x="1000" y="0"/>
                </a:lnTo>
                <a:lnTo>
                  <a:pt x="0" y="500"/>
                </a:lnTo>
                <a:lnTo>
                  <a:pt x="10001" y="7501"/>
                </a:lnTo>
                <a:lnTo>
                  <a:pt x="10001" y="0"/>
                </a:lnTo>
                <a:close/>
              </a:path>
            </a:pathLst>
          </a:custGeom>
          <a:solidFill>
            <a:srgbClr val="E8A20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9" name="Google Shape;99;p18"/>
          <p:cNvSpPr/>
          <p:nvPr/>
        </p:nvSpPr>
        <p:spPr>
          <a:xfrm>
            <a:off x="7347402" y="2122508"/>
            <a:ext cx="1796352" cy="3020822"/>
          </a:xfrm>
          <a:custGeom>
            <a:rect b="b" l="l" r="r" t="t"/>
            <a:pathLst>
              <a:path extrusionOk="0" h="9251" w="5501">
                <a:moveTo>
                  <a:pt x="5501" y="9251"/>
                </a:moveTo>
                <a:lnTo>
                  <a:pt x="5501" y="2000"/>
                </a:lnTo>
                <a:lnTo>
                  <a:pt x="3001" y="0"/>
                </a:lnTo>
                <a:lnTo>
                  <a:pt x="0" y="9251"/>
                </a:lnTo>
                <a:lnTo>
                  <a:pt x="5501" y="9251"/>
                </a:lnTo>
                <a:close/>
              </a:path>
            </a:pathLst>
          </a:custGeom>
          <a:solidFill>
            <a:srgbClr val="16825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5388094" y="4734826"/>
            <a:ext cx="1632750" cy="408502"/>
          </a:xfrm>
          <a:custGeom>
            <a:rect b="b" l="l" r="r" t="t"/>
            <a:pathLst>
              <a:path extrusionOk="0" h="1251" w="5000">
                <a:moveTo>
                  <a:pt x="4500" y="1251"/>
                </a:moveTo>
                <a:lnTo>
                  <a:pt x="5000" y="0"/>
                </a:lnTo>
                <a:lnTo>
                  <a:pt x="0" y="1251"/>
                </a:lnTo>
                <a:lnTo>
                  <a:pt x="4500" y="1251"/>
                </a:lnTo>
                <a:close/>
              </a:path>
            </a:pathLst>
          </a:custGeom>
          <a:solidFill>
            <a:srgbClr val="3465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8"/>
          <p:cNvSpPr/>
          <p:nvPr/>
        </p:nvSpPr>
        <p:spPr>
          <a:xfrm>
            <a:off x="0" y="2938858"/>
            <a:ext cx="2939277" cy="2204472"/>
          </a:xfrm>
          <a:custGeom>
            <a:rect b="b" l="l" r="r" t="t"/>
            <a:pathLst>
              <a:path extrusionOk="0" h="6751" w="9001">
                <a:moveTo>
                  <a:pt x="0" y="0"/>
                </a:moveTo>
                <a:lnTo>
                  <a:pt x="0" y="6751"/>
                </a:lnTo>
                <a:lnTo>
                  <a:pt x="9001" y="6751"/>
                </a:lnTo>
                <a:lnTo>
                  <a:pt x="0" y="0"/>
                </a:lnTo>
                <a:close/>
              </a:path>
            </a:pathLst>
          </a:custGeom>
          <a:solidFill>
            <a:srgbClr val="78037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1632756" y="326540"/>
            <a:ext cx="5877900" cy="8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1632756" y="1306159"/>
            <a:ext cx="5877900" cy="3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104" name="Google Shape;104;p18"/>
          <p:cNvSpPr txBox="1"/>
          <p:nvPr>
            <p:ph idx="10" type="dt"/>
          </p:nvPr>
        </p:nvSpPr>
        <p:spPr>
          <a:xfrm>
            <a:off x="326551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105" name="Google Shape;105;p18"/>
          <p:cNvSpPr txBox="1"/>
          <p:nvPr>
            <p:ph idx="11" type="ftr"/>
          </p:nvPr>
        </p:nvSpPr>
        <p:spPr>
          <a:xfrm>
            <a:off x="3102236" y="4734826"/>
            <a:ext cx="29391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Verdana"/>
              <a:buNone/>
              <a:defRPr b="0" sz="1300" u="none" strike="noStrike">
                <a:solidFill>
                  <a:srgbClr val="80808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6694299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cus3">
  <p:cSld name="Focus3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0" y="0"/>
            <a:ext cx="979977" cy="3102457"/>
          </a:xfrm>
          <a:custGeom>
            <a:rect b="b" l="l" r="r" t="t"/>
            <a:pathLst>
              <a:path extrusionOk="0" h="9501" w="3001">
                <a:moveTo>
                  <a:pt x="0" y="0"/>
                </a:moveTo>
                <a:lnTo>
                  <a:pt x="0" y="9501"/>
                </a:lnTo>
                <a:lnTo>
                  <a:pt x="3001" y="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9" name="Google Shape;109;p19"/>
          <p:cNvSpPr/>
          <p:nvPr/>
        </p:nvSpPr>
        <p:spPr>
          <a:xfrm>
            <a:off x="7020850" y="0"/>
            <a:ext cx="2122902" cy="1469757"/>
          </a:xfrm>
          <a:custGeom>
            <a:rect b="b" l="l" r="r" t="t"/>
            <a:pathLst>
              <a:path extrusionOk="0" h="4501" w="6501">
                <a:moveTo>
                  <a:pt x="6501" y="0"/>
                </a:moveTo>
                <a:lnTo>
                  <a:pt x="0" y="0"/>
                </a:lnTo>
                <a:lnTo>
                  <a:pt x="6501" y="4501"/>
                </a:lnTo>
                <a:lnTo>
                  <a:pt x="6501" y="0"/>
                </a:lnTo>
                <a:close/>
              </a:path>
            </a:pathLst>
          </a:custGeom>
          <a:solidFill>
            <a:srgbClr val="E8A20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0" name="Google Shape;110;p19"/>
          <p:cNvSpPr/>
          <p:nvPr/>
        </p:nvSpPr>
        <p:spPr>
          <a:xfrm>
            <a:off x="8163780" y="2285778"/>
            <a:ext cx="979977" cy="2857552"/>
          </a:xfrm>
          <a:custGeom>
            <a:rect b="b" l="l" r="r" t="t"/>
            <a:pathLst>
              <a:path extrusionOk="0" h="8751" w="3001">
                <a:moveTo>
                  <a:pt x="3001" y="8751"/>
                </a:moveTo>
                <a:lnTo>
                  <a:pt x="3001" y="0"/>
                </a:lnTo>
                <a:lnTo>
                  <a:pt x="0" y="8751"/>
                </a:lnTo>
                <a:lnTo>
                  <a:pt x="3001" y="8751"/>
                </a:lnTo>
                <a:close/>
              </a:path>
            </a:pathLst>
          </a:custGeom>
          <a:solidFill>
            <a:srgbClr val="16825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1" name="Google Shape;111;p19"/>
          <p:cNvSpPr/>
          <p:nvPr/>
        </p:nvSpPr>
        <p:spPr>
          <a:xfrm>
            <a:off x="0" y="3918477"/>
            <a:ext cx="1796352" cy="1224852"/>
          </a:xfrm>
          <a:custGeom>
            <a:rect b="b" l="l" r="r" t="t"/>
            <a:pathLst>
              <a:path extrusionOk="0" h="3751" w="5501">
                <a:moveTo>
                  <a:pt x="0" y="0"/>
                </a:moveTo>
                <a:lnTo>
                  <a:pt x="0" y="3751"/>
                </a:lnTo>
                <a:lnTo>
                  <a:pt x="5501" y="3751"/>
                </a:lnTo>
                <a:lnTo>
                  <a:pt x="0" y="0"/>
                </a:lnTo>
                <a:close/>
              </a:path>
            </a:pathLst>
          </a:custGeom>
          <a:solidFill>
            <a:srgbClr val="78037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none" strike="noStrike">
              <a:solidFill>
                <a:srgbClr val="DDDDD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2" name="Google Shape;112;p19"/>
          <p:cNvSpPr txBox="1"/>
          <p:nvPr>
            <p:ph idx="10" type="dt"/>
          </p:nvPr>
        </p:nvSpPr>
        <p:spPr>
          <a:xfrm>
            <a:off x="326551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113" name="Google Shape;113;p19"/>
          <p:cNvSpPr txBox="1"/>
          <p:nvPr>
            <p:ph idx="11" type="ftr"/>
          </p:nvPr>
        </p:nvSpPr>
        <p:spPr>
          <a:xfrm>
            <a:off x="3102236" y="4734826"/>
            <a:ext cx="29391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Verdana"/>
              <a:buNone/>
              <a:defRPr b="0" sz="1300" u="none" strike="noStrike">
                <a:solidFill>
                  <a:srgbClr val="80808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6694299" y="4734826"/>
            <a:ext cx="21225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algn="r">
              <a:spcBef>
                <a:spcPts val="0"/>
              </a:spcBef>
              <a:buClr>
                <a:srgbClr val="DDDDDD"/>
              </a:buClr>
              <a:buSzPts val="1300"/>
              <a:buFont typeface="Verdana"/>
              <a:buNone/>
              <a:defRPr b="0" sz="1300" u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  <p:sp>
        <p:nvSpPr>
          <p:cNvPr id="115" name="Google Shape;115;p19"/>
          <p:cNvSpPr txBox="1"/>
          <p:nvPr>
            <p:ph type="title"/>
          </p:nvPr>
        </p:nvSpPr>
        <p:spPr>
          <a:xfrm>
            <a:off x="653102" y="326540"/>
            <a:ext cx="7837200" cy="8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653102" y="1306159"/>
            <a:ext cx="7837200" cy="3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16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6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2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hyperlink" Target="https://www.kaggle.com/code/shreyasi2002/vgg16-on-mnist-and-fashion-mnist" TargetMode="Externa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5.xml"/><Relationship Id="rId3" Type="http://schemas.openxmlformats.org/officeDocument/2006/relationships/hyperlink" Target="https://www.kaggle.com/code/shreyasi2002/vgg16-on-mnist-and-fashion-mnist" TargetMode="Externa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7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yann.lecun.com/exdb/mnist/" TargetMode="External"/><Relationship Id="rId4" Type="http://schemas.openxmlformats.org/officeDocument/2006/relationships/hyperlink" Target="https://github.com/zalandoresearch/fashion-mnist?tab=readme-ov-file#to-serious-machine-learning-researchers" TargetMode="External"/><Relationship Id="rId5" Type="http://schemas.openxmlformats.org/officeDocument/2006/relationships/hyperlink" Target="https://github.com/zalandoresearch/fashion-mnist?tab=readme-ov-file#to-serious-machine-learning-researchers" TargetMode="External"/><Relationship Id="rId6" Type="http://schemas.openxmlformats.org/officeDocument/2006/relationships/image" Target="../media/image19.png"/><Relationship Id="rId7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3147150" y="1902150"/>
            <a:ext cx="28497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Arial"/>
              <a:buNone/>
            </a:pPr>
            <a:r>
              <a:rPr lang="iw" sz="2900" u="none" strike="noStrike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מימוש רשת נוירונים מקומית באמצעות</a:t>
            </a:r>
            <a:br>
              <a:rPr lang="iw" sz="29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lang="iw" sz="2900" u="none" strike="noStrike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PyTorch</a:t>
            </a:r>
            <a:endParaRPr sz="2900" u="none" strike="noStrike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0" y="0"/>
            <a:ext cx="2721300" cy="27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3500"/>
            <a:ext cx="9143999" cy="363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idx="4294967295" type="title"/>
          </p:nvPr>
        </p:nvSpPr>
        <p:spPr>
          <a:xfrm>
            <a:off x="653100" y="166225"/>
            <a:ext cx="8324400" cy="17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train_dataloader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4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4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train_data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batch_size</a:t>
            </a:r>
            <a:r>
              <a:rPr lang="iw" sz="14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batch_size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4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4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train_dataloader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"X.shape: 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4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.shape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, X.dtype: 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4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.dtype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, X[1]: 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4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"y.shape: 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.shape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, y.dtype: 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.dtype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, y[1]: 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iw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4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endParaRPr sz="3200"/>
          </a:p>
        </p:txBody>
      </p:sp>
      <p:sp>
        <p:nvSpPr>
          <p:cNvPr id="183" name="Google Shape;183;p30"/>
          <p:cNvSpPr txBox="1"/>
          <p:nvPr>
            <p:ph idx="4294967295" type="body"/>
          </p:nvPr>
        </p:nvSpPr>
        <p:spPr>
          <a:xfrm>
            <a:off x="653100" y="2148875"/>
            <a:ext cx="7896000" cy="24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iw" sz="1660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X.shape: torch.Size([16, 1, 28, 28]), X.dtype: torch.float16, X[1]: tensor([[</a:t>
            </a:r>
            <a:endParaRPr sz="1247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iw" sz="1247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[0.0000, 0.0000, 0.0000, 0.0000, 0.0000, 0.0039, 0.0000, 0.0000, .0000, 0.0000, 0.1608, 0.7373, 0.4038, 0.2118, 0.1882, 0.1686, 0.3411, 0.6587, 0.5215, 0.0627, 0.0000, 0.0000, 0.0000, 0.0000, .0000, 0.0000, 0.0000, 0.0000], ...</a:t>
            </a:r>
            <a:endParaRPr sz="1247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iw" sz="1247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[0.0000, 0.0000, 0.0000, 0.0000, 0.0000, 0.0039, 0.0000, 0.0000,.7998, 0.7998, 0.8037, 0.8159, 0.8115, 0.8037, 0.8433, 0.8115, .8237, 0.8159, 0.8276, 0.7568, 0.8354, 0.4509, 0.0000, 0.0078, </a:t>
            </a:r>
            <a:r>
              <a:rPr lang="iw" sz="1247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0</a:t>
            </a:r>
            <a:r>
              <a:rPr lang="iw" sz="1247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.0000, 0.0000, 0.0000, 0.0000],</a:t>
            </a:r>
            <a:endParaRPr sz="1247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iw" sz="1247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[0.0000, 0.0000, 0.0000, 0.0000, 0.0000, 0.0000, 0.0000, 0.0000, 0.7998, 0.8115, 0.8115, 0.8159, 0.8076, 0.8076, 0.8433, 0.8237, 0.8237, 0.8115, 0.8315, 0.7646, 0.8237, 0.4626, 0.0000, 0.0078, 0.0000, 0.0000, 0.0000, 0.0000], …</a:t>
            </a:r>
            <a:endParaRPr sz="1247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iw" sz="1247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[0.0000, 0.0000, 0.0000, 0.0000, 0.0000, 0.0039, 0.0000, 0.0000, 0.5449, 0.5728, 0.5098, 0.5293, 0.5293, 0.5371, 0.4902, 0.4863, 0.4902, 0.4746, 0.4666, 0.4470, 0.5098, 0.2981, 0.0000, 0.0000, 0.0000, 0.0000, 0.0000, 0.0000]]], </a:t>
            </a:r>
            <a:r>
              <a:rPr lang="iw" sz="1660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dtype=torch.float16)</a:t>
            </a:r>
            <a:endParaRPr sz="1660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iw" sz="1660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y.shape: torch.Size([16]), y.dtype: torch.int64, y[1]: 0</a:t>
            </a:r>
            <a:endParaRPr sz="1660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/>
          <p:nvPr>
            <p:ph idx="4294967295" type="title"/>
          </p:nvPr>
        </p:nvSpPr>
        <p:spPr>
          <a:xfrm>
            <a:off x="535825" y="187375"/>
            <a:ext cx="7668300" cy="20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1245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45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45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train_dataloader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45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45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45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"y.shape: 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.shape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45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, y.dtype: 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.dtype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45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, y[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45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]: 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45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45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45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45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torchvision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45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utils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45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45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save_image</a:t>
            </a:r>
            <a:endParaRPr sz="1245">
              <a:solidFill>
                <a:srgbClr val="DCDCA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45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save_image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45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45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'sample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45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.png'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45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45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45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"Saved image #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45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 to sample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45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45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.png"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45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45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45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45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45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45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endParaRPr sz="1245">
              <a:solidFill>
                <a:srgbClr val="C586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45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45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iw" sz="1245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45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1245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245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9" name="Google Shape;189;p31"/>
          <p:cNvSpPr txBox="1"/>
          <p:nvPr>
            <p:ph idx="4294967295" type="body"/>
          </p:nvPr>
        </p:nvSpPr>
        <p:spPr>
          <a:xfrm>
            <a:off x="535825" y="2416925"/>
            <a:ext cx="3648000" cy="24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y.shape: torch.Size([16]), y.dtype: torch.int64, y[0]: 9</a:t>
            </a:r>
            <a:endParaRPr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Saved image #0 to sample0.png</a:t>
            </a:r>
            <a:endParaRPr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y.shape: torch.Size([16]), y.dtype: torch.int64, y[1]: 0</a:t>
            </a:r>
            <a:endParaRPr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Saved image #1 to sample1.png</a:t>
            </a:r>
            <a:endParaRPr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y.shape: torch.Size([16]), y.dtype: torch.int64, y[2]: 0</a:t>
            </a:r>
            <a:endParaRPr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Saved image #2 to sample2.png</a:t>
            </a:r>
            <a:endParaRPr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y.shape: torch.Size([16]), y.dtype: torch.int64, y[3]: 3</a:t>
            </a:r>
            <a:endParaRPr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Saved image #3 to sample3.png</a:t>
            </a:r>
            <a:endParaRPr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90" name="Google Shape;190;p31"/>
          <p:cNvPicPr preferRelativeResize="0"/>
          <p:nvPr/>
        </p:nvPicPr>
        <p:blipFill rotWithShape="1">
          <a:blip r:embed="rId3">
            <a:alphaModFix/>
          </a:blip>
          <a:srcRect b="0" l="0" r="63396" t="0"/>
          <a:stretch/>
        </p:blipFill>
        <p:spPr>
          <a:xfrm>
            <a:off x="4412425" y="2341225"/>
            <a:ext cx="1711650" cy="242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1"/>
          <p:cNvSpPr txBox="1"/>
          <p:nvPr/>
        </p:nvSpPr>
        <p:spPr>
          <a:xfrm>
            <a:off x="6438925" y="2416925"/>
            <a:ext cx="1992900" cy="23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1100">
                <a:solidFill>
                  <a:srgbClr val="B5CEA8"/>
                </a:solidFill>
                <a:latin typeface="Assistant"/>
                <a:ea typeface="Assistant"/>
                <a:cs typeface="Assistant"/>
                <a:sym typeface="Assistant"/>
              </a:rPr>
              <a:t>Label Description</a:t>
            </a:r>
            <a:endParaRPr b="1" sz="11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rgbClr val="B5CEA8"/>
                </a:solidFill>
                <a:latin typeface="Assistant"/>
                <a:ea typeface="Assistant"/>
                <a:cs typeface="Assistant"/>
                <a:sym typeface="Assistant"/>
              </a:rPr>
              <a:t>0 T-shirt/top</a:t>
            </a:r>
            <a:endParaRPr sz="13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rgbClr val="B5CEA8"/>
                </a:solidFill>
                <a:latin typeface="Assistant"/>
                <a:ea typeface="Assistant"/>
                <a:cs typeface="Assistant"/>
                <a:sym typeface="Assistant"/>
              </a:rPr>
              <a:t>1 Trouser</a:t>
            </a:r>
            <a:endParaRPr sz="13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rgbClr val="B5CEA8"/>
                </a:solidFill>
                <a:latin typeface="Assistant"/>
                <a:ea typeface="Assistant"/>
                <a:cs typeface="Assistant"/>
                <a:sym typeface="Assistant"/>
              </a:rPr>
              <a:t>2 Pullover</a:t>
            </a:r>
            <a:endParaRPr sz="13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rgbClr val="B5CEA8"/>
                </a:solidFill>
                <a:latin typeface="Assistant"/>
                <a:ea typeface="Assistant"/>
                <a:cs typeface="Assistant"/>
                <a:sym typeface="Assistant"/>
              </a:rPr>
              <a:t>3 Dress</a:t>
            </a:r>
            <a:endParaRPr sz="13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rgbClr val="B5CEA8"/>
                </a:solidFill>
                <a:latin typeface="Assistant"/>
                <a:ea typeface="Assistant"/>
                <a:cs typeface="Assistant"/>
                <a:sym typeface="Assistant"/>
              </a:rPr>
              <a:t>4 Coat</a:t>
            </a:r>
            <a:endParaRPr sz="13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rgbClr val="B5CEA8"/>
                </a:solidFill>
                <a:latin typeface="Assistant"/>
                <a:ea typeface="Assistant"/>
                <a:cs typeface="Assistant"/>
                <a:sym typeface="Assistant"/>
              </a:rPr>
              <a:t>5 Sandal</a:t>
            </a:r>
            <a:endParaRPr sz="13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rgbClr val="B5CEA8"/>
                </a:solidFill>
                <a:latin typeface="Assistant"/>
                <a:ea typeface="Assistant"/>
                <a:cs typeface="Assistant"/>
                <a:sym typeface="Assistant"/>
              </a:rPr>
              <a:t>6 Shirt</a:t>
            </a:r>
            <a:endParaRPr sz="13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rgbClr val="B5CEA8"/>
                </a:solidFill>
                <a:latin typeface="Assistant"/>
                <a:ea typeface="Assistant"/>
                <a:cs typeface="Assistant"/>
                <a:sym typeface="Assistant"/>
              </a:rPr>
              <a:t>7 Sneaker</a:t>
            </a:r>
            <a:endParaRPr sz="13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rgbClr val="B5CEA8"/>
                </a:solidFill>
                <a:latin typeface="Assistant"/>
                <a:ea typeface="Assistant"/>
                <a:cs typeface="Assistant"/>
                <a:sym typeface="Assistant"/>
              </a:rPr>
              <a:t>8 Bag</a:t>
            </a:r>
            <a:endParaRPr sz="13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rgbClr val="B5CEA8"/>
                </a:solidFill>
                <a:latin typeface="Assistant"/>
                <a:ea typeface="Assistant"/>
                <a:cs typeface="Assistant"/>
                <a:sym typeface="Assistant"/>
              </a:rPr>
              <a:t>9 Ankle boot</a:t>
            </a:r>
            <a:endParaRPr sz="13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B5CEA8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/>
          <p:nvPr/>
        </p:nvSpPr>
        <p:spPr>
          <a:xfrm>
            <a:off x="1350450" y="883950"/>
            <a:ext cx="6443100" cy="3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מימוש</a:t>
            </a: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 מודל לזיהוי תמונה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הורדה והתקנה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הכנת המודל: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פונקציה להמרת מטריצה של נתונים מספריים לטנזור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הורדת מסד 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היכרות עם מסד הנתונים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בניית רשת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פונקציית הפסד, אופטימייזר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אימון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בדיקה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type="title"/>
          </p:nvPr>
        </p:nvSpPr>
        <p:spPr>
          <a:xfrm>
            <a:off x="1074618" y="204950"/>
            <a:ext cx="3764400" cy="458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endParaRPr sz="105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Base_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.linear_relu_stack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nn.Sequential(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nn.Linear(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nn.ReLU(),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nn.Linear(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32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nn.ReLU(),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nn.Linear(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32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forward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logits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linear_relu_stack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logits</a:t>
            </a:r>
            <a:endParaRPr/>
          </a:p>
        </p:txBody>
      </p:sp>
      <p:sp>
        <p:nvSpPr>
          <p:cNvPr id="202" name="Google Shape;202;p33"/>
          <p:cNvSpPr txBox="1"/>
          <p:nvPr>
            <p:ph idx="1" type="body"/>
          </p:nvPr>
        </p:nvSpPr>
        <p:spPr>
          <a:xfrm>
            <a:off x="4914200" y="1247050"/>
            <a:ext cx="3327900" cy="330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1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4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אובייקט של רשת נוירונים מטיפוס "fully connected" צריך שיוגדרו בו שתי פונקציות:</a:t>
            </a:r>
            <a:endParaRPr sz="14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298450" lvl="0" marL="457200" rtl="1" algn="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CE5CD"/>
              </a:buClr>
              <a:buSzPts val="1100"/>
              <a:buFont typeface="Assistant"/>
              <a:buChar char="●"/>
            </a:pPr>
            <a:r>
              <a:rPr lang="iw" sz="14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flatten - הפונקציה משטחת תמונות, כלומר הופכת אותן ממטריצה לרשימה אחת ארוכה של נתונים</a:t>
            </a:r>
            <a:endParaRPr sz="14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298450" lvl="0" marL="457200" rtl="1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100"/>
              <a:buFont typeface="Assistant"/>
              <a:buChar char="●"/>
            </a:pPr>
            <a:r>
              <a:rPr lang="iw" sz="14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linear_relu_stack - מעבירה אובייקט בתוך רשת הנוירונים. את הפונקציה הזו אנו מגדירים עם מספר הנוירונים שאנו רוצים להפעיל (בהתאם לצורך ולביצועים)</a:t>
            </a:r>
            <a:endParaRPr sz="14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w" sz="14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פונקציות מוגדרות באמצעות פונקציות שנתונות לנו כבר מהספרייה torch.nn</a:t>
            </a:r>
            <a:endParaRPr sz="14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title"/>
          </p:nvPr>
        </p:nvSpPr>
        <p:spPr>
          <a:xfrm>
            <a:off x="1074618" y="204950"/>
            <a:ext cx="3764400" cy="458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endParaRPr sz="105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.linear_relu_stack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nn.Sequential(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nn.Linear(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nn.ReLU(),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nn.Linear(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32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nn.ReLU(),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nn.Linear(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32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forward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logits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linear_relu_stack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logits</a:t>
            </a:r>
            <a:endParaRPr/>
          </a:p>
        </p:txBody>
      </p:sp>
      <p:sp>
        <p:nvSpPr>
          <p:cNvPr id="208" name="Google Shape;208;p34"/>
          <p:cNvSpPr txBox="1"/>
          <p:nvPr>
            <p:ph idx="1" type="body"/>
          </p:nvPr>
        </p:nvSpPr>
        <p:spPr>
          <a:xfrm>
            <a:off x="4914200" y="845750"/>
            <a:ext cx="3327900" cy="370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Long_Model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"cpu"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linear_relu_stack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Sequential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1" algn="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1175300" y="281150"/>
            <a:ext cx="6660000" cy="158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accelerator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current_accelerator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iw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endParaRPr sz="12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iw" sz="12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orch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accelerator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is_available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iw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"cpu"</a:t>
            </a:r>
            <a:endParaRPr sz="125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Base_Model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device=device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"Using </a:t>
            </a:r>
            <a:r>
              <a:rPr lang="iw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 device"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C586C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4" name="Google Shape;214;p35"/>
          <p:cNvSpPr txBox="1"/>
          <p:nvPr>
            <p:ph idx="1" type="body"/>
          </p:nvPr>
        </p:nvSpPr>
        <p:spPr>
          <a:xfrm>
            <a:off x="1175300" y="1782400"/>
            <a:ext cx="7066800" cy="27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w" sz="1400">
                <a:latin typeface="Assistant"/>
                <a:ea typeface="Assistant"/>
                <a:cs typeface="Assistant"/>
                <a:sym typeface="Assistant"/>
              </a:rPr>
              <a:t>Using cpu device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w" sz="1400">
                <a:latin typeface="Assistant"/>
                <a:ea typeface="Assistant"/>
                <a:cs typeface="Assistant"/>
                <a:sym typeface="Assistant"/>
              </a:rPr>
              <a:t>Model(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45720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w" sz="1400">
                <a:latin typeface="Assistant"/>
                <a:ea typeface="Assistant"/>
                <a:cs typeface="Assistant"/>
                <a:sym typeface="Assistant"/>
              </a:rPr>
              <a:t>(flatten): Flatten(start_dim=1, end_dim=-1)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45720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w" sz="1400">
                <a:latin typeface="Assistant"/>
                <a:ea typeface="Assistant"/>
                <a:cs typeface="Assistant"/>
                <a:sym typeface="Assistant"/>
              </a:rPr>
              <a:t>(linear_relu_stack): Sequential(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457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w" sz="1400">
                <a:latin typeface="Assistant"/>
                <a:ea typeface="Assistant"/>
                <a:cs typeface="Assistant"/>
                <a:sym typeface="Assistant"/>
              </a:rPr>
              <a:t>(0): Linear(in_features=784, out_features=512, bias=True)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457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w" sz="1400">
                <a:latin typeface="Assistant"/>
                <a:ea typeface="Assistant"/>
                <a:cs typeface="Assistant"/>
                <a:sym typeface="Assistant"/>
              </a:rPr>
              <a:t>(1): ReLU()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457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w" sz="1400">
                <a:latin typeface="Assistant"/>
                <a:ea typeface="Assistant"/>
                <a:cs typeface="Assistant"/>
                <a:sym typeface="Assistant"/>
              </a:rPr>
              <a:t>(2): Linear(in_features=512, out_features=512, bias=True)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457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w" sz="1400">
                <a:latin typeface="Assistant"/>
                <a:ea typeface="Assistant"/>
                <a:cs typeface="Assistant"/>
                <a:sym typeface="Assistant"/>
              </a:rPr>
              <a:t>(3): ReLU()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457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w" sz="1400">
                <a:latin typeface="Assistant"/>
                <a:ea typeface="Assistant"/>
                <a:cs typeface="Assistant"/>
                <a:sym typeface="Assistant"/>
              </a:rPr>
              <a:t>(4): Linear(in_features=512, out_features=10, bias=True)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w" sz="1200">
                <a:latin typeface="Assistant"/>
                <a:ea typeface="Assistant"/>
                <a:cs typeface="Assistant"/>
                <a:sym typeface="Assistant"/>
              </a:rPr>
              <a:t>)</a:t>
            </a:r>
            <a:endParaRPr sz="1200"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w" sz="1200">
                <a:latin typeface="Assistant"/>
                <a:ea typeface="Assistant"/>
                <a:cs typeface="Assistant"/>
                <a:sym typeface="Assistant"/>
              </a:rPr>
              <a:t>)</a:t>
            </a:r>
            <a:endParaRPr sz="1200"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/>
          <p:nvPr/>
        </p:nvSpPr>
        <p:spPr>
          <a:xfrm>
            <a:off x="1350450" y="883950"/>
            <a:ext cx="6443100" cy="3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מימוש</a:t>
            </a: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 מודל לזיהוי תמונה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הורדה והתקנה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הכנת המודל: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פונקציה להמרת מטריצה של נתונים מספריים לטנזור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הורדת מסד 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היכרות עם מסד הנתונים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בניית רשת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פונקציית הפסד, אופטימייזר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אימון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בדיקה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/>
          <p:nvPr>
            <p:ph type="title"/>
          </p:nvPr>
        </p:nvSpPr>
        <p:spPr>
          <a:xfrm>
            <a:off x="984650" y="1115125"/>
            <a:ext cx="7349100" cy="765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CrossEntropyLoss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reduction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'mean'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optim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AdamW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parameters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lr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1e-3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weight_decay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1e-3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120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25" name="Google Shape;225;p37"/>
          <p:cNvSpPr txBox="1"/>
          <p:nvPr/>
        </p:nvSpPr>
        <p:spPr>
          <a:xfrm>
            <a:off x="1225275" y="2074800"/>
            <a:ext cx="7251600" cy="18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פונקציית ההפסד המתאימה למקרה שלנו היא </a:t>
            </a:r>
            <a:r>
              <a:rPr lang="iw" sz="16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CrossEntropyLoss</a:t>
            </a: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. היא מקבלת וקטור של ניחוש, ומנרמלת אותו כדי לקבל באיזו הסתברות המודל חזה את התוצאה הנכונה. </a:t>
            </a:r>
            <a:endParaRPr sz="16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אחר כך, הפונקציה לוקחת את הסתברות הניחוש של התוצאה הנכונה, ומחשבת את -log של ממוצע התוצאה. חישוב כזה ייתן ציון קרוב לאפס אם הניחוש הנכון היה קרוב מאוד למאה אחוזים, אך ציון הפסד גבוה מאוד אם הניחוש הנכון קרוב לאפס.</a:t>
            </a:r>
            <a:endParaRPr sz="16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(בפועל היא מקבלת מטריצה ומבצעת בפעם אחת את אותו תהליך עבור שורות רבות - batch אחד)</a:t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graphicFrame>
        <p:nvGraphicFramePr>
          <p:cNvPr id="226" name="Google Shape;226;p37"/>
          <p:cNvGraphicFramePr/>
          <p:nvPr/>
        </p:nvGraphicFramePr>
        <p:xfrm>
          <a:off x="1714625" y="4060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{BBA06E96-BA5F-4AF6-9909-70DBA58140DE}</a:tableStyleId>
              </a:tblPr>
              <a:tblGrid>
                <a:gridCol w="2355850"/>
                <a:gridCol w="1030925"/>
                <a:gridCol w="1030925"/>
                <a:gridCol w="1030925"/>
                <a:gridCol w="1030925"/>
              </a:tblGrid>
              <a:tr h="140425"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אפשרויות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0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1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2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3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140425"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ניחושים של הרשת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1.2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0.1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2.0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0.5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56050"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מנורמלים להסתברויות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0.1808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0.0598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0.4018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0.09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140425"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חישוב ההפסד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100">
                          <a:solidFill>
                            <a:schemeClr val="dk1"/>
                          </a:solidFill>
                        </a:rPr>
                        <a:t>-log(0.4018)=0.912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8"/>
          <p:cNvSpPr txBox="1"/>
          <p:nvPr/>
        </p:nvSpPr>
        <p:spPr>
          <a:xfrm>
            <a:off x="920475" y="2256350"/>
            <a:ext cx="7265100" cy="26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: בכל צעד של האימון, הוא יקבל את הנגזרות של תוצאת פונקציית ההפסד, ויחליט כמה לשנות כל משקולת. </a:t>
            </a:r>
            <a:endParaRPr sz="16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הספרייה torch מציעה כמה אלגוריתמים לאופטימיזציה של המשקולות. האלגוריתם שלנו מתייחד בשני דברים:</a:t>
            </a:r>
            <a:endParaRPr sz="16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30200" lvl="0" marL="457200" rtl="1" algn="just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600"/>
              <a:buFont typeface="Assistant"/>
              <a:buChar char="●"/>
            </a:pP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הוא מחליש מעט את כל המשקולות בכל סבב של אימון, כדי לאלץ את המערכת לא להסתפק במה שהיא מצאה (למנוע התאמת יתר)</a:t>
            </a:r>
            <a:endParaRPr sz="16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30200" lvl="0" marL="457200" rtl="1" algn="just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600"/>
              <a:buFont typeface="Assistant"/>
              <a:buChar char="●"/>
            </a:pP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מוודא שכל משקולת מקבלת שינוי כל צעד, גם אם השפעתה על הנגזרת היא קטנה</a:t>
            </a:r>
            <a:endParaRPr sz="16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: פרמטר, יקבע בהמשך כמה סבבים של אימון תבצע הרשת שלנו</a:t>
            </a:r>
            <a:endParaRPr sz="16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32" name="Google Shape;232;p38"/>
          <p:cNvSpPr txBox="1"/>
          <p:nvPr>
            <p:ph type="title"/>
          </p:nvPr>
        </p:nvSpPr>
        <p:spPr>
          <a:xfrm>
            <a:off x="984650" y="1115125"/>
            <a:ext cx="7349100" cy="765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CrossEntropyLoss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reduction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'mean'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optim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AdamW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parameters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lr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1e-3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weight_decay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1e-3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120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3147150" y="2125350"/>
            <a:ext cx="2849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Arial"/>
              <a:buNone/>
            </a:pPr>
            <a:r>
              <a:rPr lang="iw" sz="29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חלק ראשון:</a:t>
            </a:r>
            <a:endParaRPr sz="29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Arial"/>
              <a:buNone/>
            </a:pPr>
            <a:r>
              <a:rPr lang="iw" sz="29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מימוש</a:t>
            </a:r>
            <a:endParaRPr sz="29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9"/>
          <p:cNvSpPr txBox="1"/>
          <p:nvPr/>
        </p:nvSpPr>
        <p:spPr>
          <a:xfrm>
            <a:off x="1350450" y="883950"/>
            <a:ext cx="6443100" cy="3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מימוש</a:t>
            </a: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 מודל לזיהוי תמונה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הורדה והתקנה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הכנת המודל: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פונקציה להמרת מטריצה של נתונים מספריים לטנזור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הורדת מסד 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היכרות עם מסד הנתונים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בניית רשת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פונקציית הפסד, אופטימייזר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אימון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בדיקה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/>
          <p:cNvSpPr txBox="1"/>
          <p:nvPr>
            <p:ph type="title"/>
          </p:nvPr>
        </p:nvSpPr>
        <p:spPr>
          <a:xfrm>
            <a:off x="653400" y="116550"/>
            <a:ext cx="7837200" cy="5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900">
                <a:latin typeface="Assistant SemiBold"/>
                <a:ea typeface="Assistant SemiBold"/>
                <a:cs typeface="Assistant SemiBold"/>
                <a:sym typeface="Assistant SemiBold"/>
              </a:rPr>
              <a:t>מסגרת כללית:</a:t>
            </a:r>
            <a:endParaRPr sz="1900">
              <a:latin typeface="Assistant SemiBold"/>
              <a:ea typeface="Assistant SemiBold"/>
              <a:cs typeface="Assistant SemiBold"/>
              <a:sym typeface="Assistant SemiBold"/>
            </a:endParaRPr>
          </a:p>
        </p:txBody>
      </p:sp>
      <p:sp>
        <p:nvSpPr>
          <p:cNvPr id="243" name="Google Shape;243;p40"/>
          <p:cNvSpPr txBox="1"/>
          <p:nvPr>
            <p:ph idx="1" type="body"/>
          </p:nvPr>
        </p:nvSpPr>
        <p:spPr>
          <a:xfrm>
            <a:off x="898525" y="830650"/>
            <a:ext cx="7591800" cy="318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deep_learning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test_d1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test_d2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"cpu"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    start_time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"Epoch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0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"Built in Test"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test_d2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test2_dataloader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"Custom Test"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1000"/>
              </a:spcAft>
              <a:buSzPts val="935"/>
              <a:buNone/>
            </a:pPr>
            <a:r>
              <a:t/>
            </a:r>
            <a:endParaRPr sz="12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4" name="Google Shape;244;p40"/>
          <p:cNvSpPr txBox="1"/>
          <p:nvPr/>
        </p:nvSpPr>
        <p:spPr>
          <a:xfrm>
            <a:off x="1336675" y="3674250"/>
            <a:ext cx="67533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300"/>
              <a:buChar char="●"/>
            </a:pPr>
            <a:r>
              <a:rPr lang="iw" sz="1600">
                <a:solidFill>
                  <a:srgbClr val="FCE5CD"/>
                </a:solidFill>
              </a:rPr>
              <a:t>בודק מתי התחיל האימון</a:t>
            </a:r>
            <a:endParaRPr sz="1600">
              <a:solidFill>
                <a:srgbClr val="FCE5CD"/>
              </a:solidFill>
            </a:endParaRPr>
          </a:p>
          <a:p>
            <a:pPr indent="-311150" lvl="0" marL="45720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300"/>
              <a:buChar char="●"/>
            </a:pPr>
            <a:r>
              <a:rPr lang="iw" sz="1600">
                <a:solidFill>
                  <a:srgbClr val="FCE5CD"/>
                </a:solidFill>
              </a:rPr>
              <a:t>לפי כמות הסבבים שהגדרנו קודם, מבצע כל פעם אימון ובדיקת התוצאות על סט הבדיקה (ועל סט הבדיקה הנוסף, אם יש)</a:t>
            </a:r>
            <a:endParaRPr sz="1600">
              <a:solidFill>
                <a:srgbClr val="FCE5CD"/>
              </a:solidFill>
            </a:endParaRPr>
          </a:p>
          <a:p>
            <a:pPr indent="-311150" lvl="0" marL="45720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300"/>
              <a:buChar char="●"/>
            </a:pPr>
            <a:r>
              <a:rPr lang="iw" sz="1600">
                <a:solidFill>
                  <a:srgbClr val="FCE5CD"/>
                </a:solidFill>
              </a:rPr>
              <a:t>בסוף התהליך מציין את זמן הריצה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/>
          <p:nvPr>
            <p:ph type="title"/>
          </p:nvPr>
        </p:nvSpPr>
        <p:spPr>
          <a:xfrm>
            <a:off x="653400" y="268075"/>
            <a:ext cx="7837200" cy="5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900">
                <a:latin typeface="Assistant SemiBold"/>
                <a:ea typeface="Assistant SemiBold"/>
                <a:cs typeface="Assistant SemiBold"/>
                <a:sym typeface="Assistant SemiBold"/>
              </a:rPr>
              <a:t>מסגרת כללית:</a:t>
            </a:r>
            <a:endParaRPr sz="1900">
              <a:latin typeface="Assistant SemiBold"/>
              <a:ea typeface="Assistant SemiBold"/>
              <a:cs typeface="Assistant SemiBold"/>
              <a:sym typeface="Assistant SemiBold"/>
            </a:endParaRPr>
          </a:p>
        </p:txBody>
      </p:sp>
      <p:sp>
        <p:nvSpPr>
          <p:cNvPr id="250" name="Google Shape;250;p41"/>
          <p:cNvSpPr txBox="1"/>
          <p:nvPr>
            <p:ph idx="1" type="body"/>
          </p:nvPr>
        </p:nvSpPr>
        <p:spPr>
          <a:xfrm>
            <a:off x="898525" y="1022525"/>
            <a:ext cx="7591800" cy="299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deep_learning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test_d1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test_d2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"cpu"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    start_time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"Epoch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0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"Built in Test"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test_d2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test2_dataloader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"Custom Test"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1" name="Google Shape;251;p41"/>
          <p:cNvSpPr txBox="1"/>
          <p:nvPr/>
        </p:nvSpPr>
        <p:spPr>
          <a:xfrm>
            <a:off x="2593975" y="3893550"/>
            <a:ext cx="5724600" cy="9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Epoch 3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-------------------------------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Train: accuracy -  85.6%, average loss - 0.408667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Built in Test: accuracy -  84.7%, average loss - 0.430882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/>
          <p:nvPr/>
        </p:nvSpPr>
        <p:spPr>
          <a:xfrm>
            <a:off x="5614625" y="2809375"/>
            <a:ext cx="2550600" cy="15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מכוון את המודל למצב אימון.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לולאה: כל פעם, ניקח זוגות סדורים (X, y), כאשר X הוא "ערימה" של תמונות (מטריצה רב ממדית), y הוא התוויות שלהן (התוצאות הנכונות). ניתן למודל לספק חיזוי עבור הנתונים, ונחשב את ההפסד שבתוצאות שלו.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57" name="Google Shape;257;p42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258" name="Google Shape;258;p42"/>
          <p:cNvSpPr txBox="1"/>
          <p:nvPr/>
        </p:nvSpPr>
        <p:spPr>
          <a:xfrm>
            <a:off x="1042425" y="192575"/>
            <a:ext cx="5437800" cy="47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.train()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set_grad_enabled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train_loss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20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12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gets a matrix of predictions</a:t>
            </a:r>
            <a:endParaRPr sz="12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12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computes the loss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.item()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guesses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.argmax(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).type(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correct += guesses.sum().item()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Backpropagation</a:t>
            </a:r>
            <a:endParaRPr sz="9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.backward()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.step()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.zero_grad()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/>
          <p:nvPr/>
        </p:nvSpPr>
        <p:spPr>
          <a:xfrm>
            <a:off x="6462950" y="1621525"/>
            <a:ext cx="2382900" cy="13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נתעד את ההצלחה של האימון: נסכום את כל התוצאות של פונקציית ההפסד ובסוף נחלק בכמות החישובים. בדומה לכך נחשב את כמות הניחושים הדומים (הסבר מה ההבדל: בעל פה)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64" name="Google Shape;264;p43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265" name="Google Shape;265;p43"/>
          <p:cNvSpPr txBox="1"/>
          <p:nvPr/>
        </p:nvSpPr>
        <p:spPr>
          <a:xfrm>
            <a:off x="1042425" y="297243"/>
            <a:ext cx="6736200" cy="45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.train()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set_grad_enabled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9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gets a matrix of predictions</a:t>
            </a:r>
            <a:endParaRPr sz="9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9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computes the loss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train_loss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.item()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guesses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.argmax(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).type(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correct += guesses.sum().item()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Backpropagation</a:t>
            </a:r>
            <a:endParaRPr sz="9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.backward()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.step()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.zero_grad()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train_loss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.dataset)</a:t>
            </a:r>
            <a:endParaRPr sz="10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"Train: accuracy - </a:t>
            </a:r>
            <a:r>
              <a:rPr lang="iw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:&gt;5.1f}</a:t>
            </a:r>
            <a:r>
              <a:rPr lang="iw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%, average loss - </a:t>
            </a:r>
            <a:r>
              <a:rPr lang="iw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:&gt;7f}</a:t>
            </a:r>
            <a:r>
              <a:rPr lang="iw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4"/>
          <p:cNvSpPr txBox="1"/>
          <p:nvPr/>
        </p:nvSpPr>
        <p:spPr>
          <a:xfrm>
            <a:off x="5774575" y="913100"/>
            <a:ext cx="2583900" cy="29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.backward</a:t>
            </a: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 - מחשב את הנגזרות החלקיות של כל הפרמטרים, עבור פונקציית ההפסד.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.step</a:t>
            </a: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 - משנה את המשקולות בהתאם לנגזרות של פונקציית ההפסד (המטרה שלנו היא למצוא מינימום של הפונקציה).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.zero_grad</a:t>
            </a: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 - מוחק את הנתונים של הסבב הזה (כדי שלא יווצר עומס של נתונים ישנים).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71" name="Google Shape;271;p44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272" name="Google Shape;272;p44"/>
          <p:cNvSpPr txBox="1"/>
          <p:nvPr/>
        </p:nvSpPr>
        <p:spPr>
          <a:xfrm>
            <a:off x="1042425" y="353393"/>
            <a:ext cx="5431200" cy="46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.train()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set_grad_enabled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9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gets a matrix of predictions</a:t>
            </a:r>
            <a:endParaRPr sz="9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9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computes the loss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.item()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guesses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.argmax(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).type(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correct += guesses.sum().item()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Backpropagation</a:t>
            </a:r>
            <a:endParaRPr sz="12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.backward()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.step()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.zero_grad()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.dataset)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"Train: accuracy - 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:&gt;5.1f}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%, average loss - 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:&gt;7f}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/>
          <p:nvPr/>
        </p:nvSpPr>
        <p:spPr>
          <a:xfrm>
            <a:off x="1243050" y="3248725"/>
            <a:ext cx="6657900" cy="14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בסוף כל מעבר על הנתונים, נספק פלט שיקל על המעקב: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Epoch 3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-------------------------------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Train: accuracy -  85.6%, average loss - 0.408667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Built in Test: accuracy -  84.7%, average loss - 0.430882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78" name="Google Shape;278;p45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279" name="Google Shape;279;p45"/>
          <p:cNvSpPr txBox="1"/>
          <p:nvPr/>
        </p:nvSpPr>
        <p:spPr>
          <a:xfrm>
            <a:off x="1079500" y="116375"/>
            <a:ext cx="8172300" cy="24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.train()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set_grad_enabled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train_loss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batch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(</a:t>
            </a:r>
            <a:r>
              <a:rPr lang="iw" sz="12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enumerate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 sz="1200">
              <a:solidFill>
                <a:srgbClr val="4FC1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train_loss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.dataset)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"Train: accuracy -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:&gt;5.1f}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%, average loss -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:&gt;7f}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4FC1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/>
          <p:nvPr/>
        </p:nvSpPr>
        <p:spPr>
          <a:xfrm>
            <a:off x="1350450" y="883950"/>
            <a:ext cx="6443100" cy="3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מימוש</a:t>
            </a: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 מודל לזיהוי תמונה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הורדה והתקנה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הכנת המודל: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פונקציה להמרת מטריצה של נתונים מספריים לטנזור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הורדת מסד 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היכרות עם מסד הנתונים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בניית רשת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פונקציית הפסד, אופטימייזר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אימון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בדיקה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7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290" name="Google Shape;290;p47"/>
          <p:cNvSpPr txBox="1"/>
          <p:nvPr/>
        </p:nvSpPr>
        <p:spPr>
          <a:xfrm>
            <a:off x="1003300" y="192575"/>
            <a:ext cx="7263600" cy="47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"Test"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verbose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.eval()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set_grad_enabled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test_loss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10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test_loss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.item()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.argmax(</a:t>
            </a:r>
            <a:r>
              <a:rPr lang="iw" sz="11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).type(</a:t>
            </a:r>
            <a:r>
              <a:rPr lang="iw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).sum().item()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verbose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)):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"Predicted: 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].argmax().item()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, actual: 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].item()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test_loss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.dataset)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: accuracy - 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:&gt;5.1f}</a:t>
            </a:r>
            <a:r>
              <a:rPr lang="iw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%, average loss - 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:&gt;8f}</a:t>
            </a:r>
            <a:r>
              <a:rPr lang="iw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1" name="Google Shape;291;p47"/>
          <p:cNvSpPr txBox="1"/>
          <p:nvPr/>
        </p:nvSpPr>
        <p:spPr>
          <a:xfrm>
            <a:off x="5370500" y="1317150"/>
            <a:ext cx="22812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אין הרבה חדש פה</a:t>
            </a:r>
            <a:endParaRPr sz="16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8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297" name="Google Shape;297;p48"/>
          <p:cNvSpPr txBox="1"/>
          <p:nvPr/>
        </p:nvSpPr>
        <p:spPr>
          <a:xfrm>
            <a:off x="1003300" y="192575"/>
            <a:ext cx="5899800" cy="47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"Test"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verbose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.eval()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set_grad_enabled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.item()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.argmax(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).type(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).sum().item()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verbose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"Predicted: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].argmax().item()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2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actual: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].item()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.dataset)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: accuracy - 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:&gt;5.1f}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%, average loss - 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:&gt;8f}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8" name="Google Shape;298;p48"/>
          <p:cNvSpPr txBox="1"/>
          <p:nvPr/>
        </p:nvSpPr>
        <p:spPr>
          <a:xfrm>
            <a:off x="5572550" y="1308750"/>
            <a:ext cx="22812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טוב, יש</a:t>
            </a:r>
            <a:endParaRPr sz="16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/>
        </p:nvSpPr>
        <p:spPr>
          <a:xfrm>
            <a:off x="1350450" y="883950"/>
            <a:ext cx="6443100" cy="3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מימוש מודל לזיהוי תמונה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הורדה והתקנה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הכנת המודל: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פונקציה להמרת מטריצה של נתונים מספריים לטנזור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הורדת מסד 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היכרות עם מסד הנתונים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בניית רשת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פונקציית הפסד, אופטימייזר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אימון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בדיקה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304" name="Google Shape;304;p49"/>
          <p:cNvSpPr txBox="1"/>
          <p:nvPr/>
        </p:nvSpPr>
        <p:spPr>
          <a:xfrm>
            <a:off x="1003300" y="192575"/>
            <a:ext cx="5899800" cy="47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"Test"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verbose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.eval()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set_grad_enabled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.to(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.item()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.argmax(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).type(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).sum().item()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verbose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"Predicted: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pred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].argmax().item()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2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actual: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].item()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test_loss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dataloader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.dataset)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: accuracy - 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accuracy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:&gt;5.1f}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%, average loss - 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:&gt;8f}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5" name="Google Shape;305;p49"/>
          <p:cNvSpPr txBox="1"/>
          <p:nvPr/>
        </p:nvSpPr>
        <p:spPr>
          <a:xfrm>
            <a:off x="6010725" y="1293241"/>
            <a:ext cx="2575800" cy="15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הפעלת verbose בשלב הזה תיצור לנו פלט של עשרות אלפי שורות (לא רצוי). אבל בהמשך, כשנבחן מאגר נתונים ידני קטן מאוד, זה עשוי להיות מעניין (לא יודגם במצגת)</a:t>
            </a:r>
            <a:endParaRPr sz="16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0"/>
          <p:cNvSpPr txBox="1"/>
          <p:nvPr>
            <p:ph type="title"/>
          </p:nvPr>
        </p:nvSpPr>
        <p:spPr>
          <a:xfrm>
            <a:off x="653400" y="268075"/>
            <a:ext cx="7837200" cy="5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900">
                <a:latin typeface="Assistant SemiBold"/>
                <a:ea typeface="Assistant SemiBold"/>
                <a:cs typeface="Assistant SemiBold"/>
                <a:sym typeface="Assistant SemiBold"/>
              </a:rPr>
              <a:t>תוצאה</a:t>
            </a:r>
            <a:endParaRPr sz="1900">
              <a:latin typeface="Assistant SemiBold"/>
              <a:ea typeface="Assistant SemiBold"/>
              <a:cs typeface="Assistant SemiBold"/>
              <a:sym typeface="Assistant SemiBold"/>
            </a:endParaRPr>
          </a:p>
        </p:txBody>
      </p:sp>
      <p:sp>
        <p:nvSpPr>
          <p:cNvPr id="311" name="Google Shape;311;p50"/>
          <p:cNvSpPr txBox="1"/>
          <p:nvPr>
            <p:ph idx="1" type="body"/>
          </p:nvPr>
        </p:nvSpPr>
        <p:spPr>
          <a:xfrm>
            <a:off x="898525" y="1022525"/>
            <a:ext cx="7591800" cy="299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deep_learning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test_d1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test_d2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"cpu"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    start_time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"Epoch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iw" sz="120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optimizer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"Built in Test"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test_d2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test2_dataloader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loss_fn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"Custom Test"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12" name="Google Shape;312;p50"/>
          <p:cNvSpPr txBox="1"/>
          <p:nvPr/>
        </p:nvSpPr>
        <p:spPr>
          <a:xfrm>
            <a:off x="2593975" y="3893550"/>
            <a:ext cx="5724600" cy="9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Epoch 3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-------------------------------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Train: accuracy -  85.6%, average loss - 0.408667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29">
                <a:solidFill>
                  <a:srgbClr val="D9D2E9"/>
                </a:solidFill>
                <a:latin typeface="Assistant"/>
                <a:ea typeface="Assistant"/>
                <a:cs typeface="Assistant"/>
                <a:sym typeface="Assistant"/>
              </a:rPr>
              <a:t>Built in Test: accuracy -  84.7%, average loss - 0.430882</a:t>
            </a:r>
            <a:endParaRPr sz="1229">
              <a:solidFill>
                <a:srgbClr val="D9D2E9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1"/>
          <p:cNvSpPr txBox="1"/>
          <p:nvPr>
            <p:ph type="title"/>
          </p:nvPr>
        </p:nvSpPr>
        <p:spPr>
          <a:xfrm>
            <a:off x="3147150" y="2125350"/>
            <a:ext cx="2849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Arial"/>
              <a:buNone/>
            </a:pPr>
            <a:r>
              <a:rPr lang="iw" sz="29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חלק שני:</a:t>
            </a:r>
            <a:endParaRPr sz="29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Arial"/>
              <a:buNone/>
            </a:pPr>
            <a:r>
              <a:rPr lang="iw" sz="29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ייבוא תמונות</a:t>
            </a:r>
            <a:endParaRPr sz="29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2"/>
          <p:cNvSpPr txBox="1"/>
          <p:nvPr/>
        </p:nvSpPr>
        <p:spPr>
          <a:xfrm>
            <a:off x="1350450" y="1344750"/>
            <a:ext cx="6443100" cy="24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ייבוא תמונות והכנת מאגר נתונים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יצירת אוסף תמונות מותאם אישית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פתיחת תמונה והכנה לעיבוד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עיבוד תמונה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בניית הטיפוס CustomDataset ומימוש</a:t>
            </a: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 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בדיקת הרשת עבור הנתונים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" name="Google Shape;327;p53"/>
          <p:cNvGrpSpPr/>
          <p:nvPr/>
        </p:nvGrpSpPr>
        <p:grpSpPr>
          <a:xfrm>
            <a:off x="2511700" y="1310868"/>
            <a:ext cx="5279718" cy="3680179"/>
            <a:chOff x="0" y="1059725"/>
            <a:chExt cx="5914325" cy="4122526"/>
          </a:xfrm>
        </p:grpSpPr>
        <p:pic>
          <p:nvPicPr>
            <p:cNvPr id="328" name="Google Shape;328;p53" title="MNIST_dataset_example.png"/>
            <p:cNvPicPr preferRelativeResize="0"/>
            <p:nvPr/>
          </p:nvPicPr>
          <p:blipFill rotWithShape="1">
            <a:blip r:embed="rId3">
              <a:alphaModFix/>
            </a:blip>
            <a:srcRect b="0" l="49640" r="24609" t="0"/>
            <a:stretch/>
          </p:blipFill>
          <p:spPr>
            <a:xfrm>
              <a:off x="3124425" y="1059725"/>
              <a:ext cx="1037897" cy="20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9" name="Google Shape;329;p53" title="merged-image-1769020401509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1059736"/>
              <a:ext cx="1599601" cy="19999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0" name="Google Shape;330;p5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0" y="3182488"/>
              <a:ext cx="1599600" cy="199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1" name="Google Shape;331;p5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277525" y="3182250"/>
              <a:ext cx="1599601" cy="1999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2" name="Google Shape;332;p5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314725" y="1059975"/>
              <a:ext cx="1599600" cy="199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3" name="Google Shape;333;p53"/>
            <p:cNvPicPr preferRelativeResize="0"/>
            <p:nvPr/>
          </p:nvPicPr>
          <p:blipFill rotWithShape="1">
            <a:blip r:embed="rId8">
              <a:alphaModFix/>
            </a:blip>
            <a:srcRect b="2502" l="26362" r="52046" t="6810"/>
            <a:stretch/>
          </p:blipFill>
          <p:spPr>
            <a:xfrm>
              <a:off x="1752009" y="1060225"/>
              <a:ext cx="1220017" cy="4122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4" name="Google Shape;334;p53" title="MNIST_dataset_example.png"/>
            <p:cNvPicPr preferRelativeResize="0"/>
            <p:nvPr/>
          </p:nvPicPr>
          <p:blipFill rotWithShape="1">
            <a:blip r:embed="rId3">
              <a:alphaModFix/>
            </a:blip>
            <a:srcRect b="0" l="75173" r="0" t="0"/>
            <a:stretch/>
          </p:blipFill>
          <p:spPr>
            <a:xfrm>
              <a:off x="3124431" y="3182238"/>
              <a:ext cx="1000701" cy="2000000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335" name="Google Shape;335;p53"/>
          <p:cNvGraphicFramePr/>
          <p:nvPr/>
        </p:nvGraphicFramePr>
        <p:xfrm>
          <a:off x="1044300" y="20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{BBA06E96-BA5F-4AF6-9909-70DBA58140DE}</a:tableStyleId>
              </a:tblPr>
              <a:tblGrid>
                <a:gridCol w="1433050"/>
                <a:gridCol w="1433050"/>
                <a:gridCol w="1433050"/>
                <a:gridCol w="1433050"/>
              </a:tblGrid>
              <a:tr h="494650"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בגדים לפני עיבוד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FashinMNIST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MNIST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ספרות אחרי עיבוד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94650"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בגדים אחרי עיבוד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vMerge="1"/>
                <a:tc vMerge="1"/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ספרות לפני עיבוד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4"/>
          <p:cNvSpPr txBox="1"/>
          <p:nvPr/>
        </p:nvSpPr>
        <p:spPr>
          <a:xfrm>
            <a:off x="1350450" y="1344750"/>
            <a:ext cx="6443100" cy="24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ייבוא תמונות והכנת מאגר נתונים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יצירת אוסף תמונות מותאם אישית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פתיחת תמונה והכנה לעיבוד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עיבוד תמונה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בניית הטיפוס CustomDataset ומימוש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בדיקת הרשת עבור הנתונים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5"/>
          <p:cNvSpPr txBox="1"/>
          <p:nvPr/>
        </p:nvSpPr>
        <p:spPr>
          <a:xfrm>
            <a:off x="3375400" y="1030950"/>
            <a:ext cx="4276200" cy="8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בדוגמה הזו, אנו ניגשים לנתיב נתון, יוצרים בו תיקייה חדשה, מעבדים את כל התמונות ומכניסים תמונה מעובדת לתוך התיקייה החדשה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346" name="Google Shape;346;p55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347" name="Google Shape;347;p55"/>
          <p:cNvSpPr txBox="1"/>
          <p:nvPr/>
        </p:nvSpPr>
        <p:spPr>
          <a:xfrm>
            <a:off x="832725" y="2332400"/>
            <a:ext cx="68781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__name__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"__main__"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Example usage</a:t>
            </a:r>
            <a:endParaRPr sz="12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"./data/myNums"</a:t>
            </a:r>
            <a:endParaRPr sz="12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mnistified_dir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"mnistified"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makedirs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mnistified_dir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exist_ok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listdir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endswith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".png"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)]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img_name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open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img_name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processed_img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mnistify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processed_img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save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mnistified_dir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img_name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6"/>
          <p:cNvSpPr txBox="1"/>
          <p:nvPr/>
        </p:nvSpPr>
        <p:spPr>
          <a:xfrm>
            <a:off x="1350450" y="1344750"/>
            <a:ext cx="6443100" cy="24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ייבוא תמונות והכנת מאגר נתונים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יצירת אוסף תמונות מותאם אישית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פתיחת תמונה והכנה לעיבוד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עיבוד תמונה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בניית הטי</a:t>
            </a: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פוס CustomDataset ומימוש</a:t>
            </a: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 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בדיקת הרשת עבור הנתונים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7"/>
          <p:cNvSpPr txBox="1"/>
          <p:nvPr/>
        </p:nvSpPr>
        <p:spPr>
          <a:xfrm>
            <a:off x="6363575" y="2412300"/>
            <a:ext cx="1834800" cy="8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הנחת עבודה: כל התמונות שלנו מגיעות עם רקע לבן או שקוף. 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359" name="Google Shape;359;p57"/>
          <p:cNvSpPr txBox="1"/>
          <p:nvPr/>
        </p:nvSpPr>
        <p:spPr>
          <a:xfrm>
            <a:off x="1194825" y="124793"/>
            <a:ext cx="5431200" cy="46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PIL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endParaRPr sz="9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PIL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ImageOps</a:t>
            </a:r>
            <a:endParaRPr sz="9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mnistify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.mode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"RGBA"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8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"RGB"</a:t>
            </a:r>
            <a:r>
              <a:rPr lang="iw" sz="8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8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r>
              <a:rPr lang="iw" sz="8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.size, (</a:t>
            </a:r>
            <a:r>
              <a:rPr lang="iw" sz="8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255</a:t>
            </a:r>
            <a:r>
              <a:rPr lang="iw" sz="8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8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255</a:t>
            </a:r>
            <a:r>
              <a:rPr lang="iw" sz="8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8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255</a:t>
            </a:r>
            <a:r>
              <a:rPr lang="iw" sz="8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paste without alpha channel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paste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mask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.split()[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2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convert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"L"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ImageOps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autocontrast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cutoff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point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lambda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255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210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ImageOps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invert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bbox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getbbox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bbox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crop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bbox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resize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((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Resampling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LANCZOS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ImageOps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autocontrast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cutoff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endParaRPr sz="9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0" name="Google Shape;360;p57"/>
          <p:cNvSpPr txBox="1"/>
          <p:nvPr/>
        </p:nvSpPr>
        <p:spPr>
          <a:xfrm>
            <a:off x="6784500" y="1418925"/>
            <a:ext cx="1834800" cy="8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הפונקציה מקבלת תמונה שנפתחה על ידי הספרייה PIL (כמו בדוגמה)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361" name="Google Shape;361;p57"/>
          <p:cNvSpPr txBox="1"/>
          <p:nvPr/>
        </p:nvSpPr>
        <p:spPr>
          <a:xfrm>
            <a:off x="6111300" y="3430125"/>
            <a:ext cx="1834800" cy="8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ראשית, נוודא שאין רקע שקוף לתמונות, ואם יש, נדביק אותן על רקע לבן.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8"/>
          <p:cNvSpPr txBox="1"/>
          <p:nvPr/>
        </p:nvSpPr>
        <p:spPr>
          <a:xfrm>
            <a:off x="6126000" y="1267425"/>
            <a:ext cx="2721300" cy="19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נמיר את התמונה לגווני אפור 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נלבין חלקים בהירים (רקעים שאינם לבנים)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נהפוך את הצבעים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נחתוך שוליים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נצמצם לגודל 28 על 28 פיקסלים</a:t>
            </a:r>
            <a:b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lang="iw" sz="10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 כמו בשני המאגרים שאיתם אנחנו עובדים</a:t>
            </a:r>
            <a:endParaRPr sz="10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367" name="Google Shape;367;p58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368" name="Google Shape;368;p58"/>
          <p:cNvSpPr txBox="1"/>
          <p:nvPr/>
        </p:nvSpPr>
        <p:spPr>
          <a:xfrm>
            <a:off x="1271025" y="124793"/>
            <a:ext cx="5431200" cy="46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PIL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endParaRPr sz="9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PIL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ImageOps</a:t>
            </a:r>
            <a:endParaRPr sz="9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mnistify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.mode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"RGBA"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"RGB"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.size, (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255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255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255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paste without alpha channel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paste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mask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.split()[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9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endParaRPr sz="9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pil_img</a:t>
            </a:r>
            <a:endParaRPr sz="9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convert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"L"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ImageOps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autocontrast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cutoff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point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lambda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255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210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ImageOps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invert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bbox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getbbox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bbox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crop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bbox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resize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Resampling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LANCZOS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ImageOps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autocontrast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cutoff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27"/>
            <a:ext cx="9412182" cy="538757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>
            <p:ph idx="12" type="sldNum"/>
          </p:nvPr>
        </p:nvSpPr>
        <p:spPr>
          <a:xfrm>
            <a:off x="0" y="0"/>
            <a:ext cx="2721300" cy="27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oogle Shape;373;p59"/>
          <p:cNvGrpSpPr/>
          <p:nvPr/>
        </p:nvGrpSpPr>
        <p:grpSpPr>
          <a:xfrm>
            <a:off x="2511700" y="1310868"/>
            <a:ext cx="5279718" cy="3680179"/>
            <a:chOff x="0" y="1059725"/>
            <a:chExt cx="5914325" cy="4122526"/>
          </a:xfrm>
        </p:grpSpPr>
        <p:pic>
          <p:nvPicPr>
            <p:cNvPr id="374" name="Google Shape;374;p59" title="MNIST_dataset_example.png"/>
            <p:cNvPicPr preferRelativeResize="0"/>
            <p:nvPr/>
          </p:nvPicPr>
          <p:blipFill rotWithShape="1">
            <a:blip r:embed="rId3">
              <a:alphaModFix/>
            </a:blip>
            <a:srcRect b="0" l="49640" r="24609" t="0"/>
            <a:stretch/>
          </p:blipFill>
          <p:spPr>
            <a:xfrm>
              <a:off x="3124425" y="1059725"/>
              <a:ext cx="1037897" cy="20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5" name="Google Shape;375;p59" title="merged-image-1769020401509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1059736"/>
              <a:ext cx="1599601" cy="19999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6" name="Google Shape;376;p5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0" y="3182488"/>
              <a:ext cx="1599600" cy="199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7" name="Google Shape;377;p5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277525" y="3182250"/>
              <a:ext cx="1599601" cy="1999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8" name="Google Shape;378;p5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314725" y="1059975"/>
              <a:ext cx="1599600" cy="199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9" name="Google Shape;379;p59"/>
            <p:cNvPicPr preferRelativeResize="0"/>
            <p:nvPr/>
          </p:nvPicPr>
          <p:blipFill rotWithShape="1">
            <a:blip r:embed="rId8">
              <a:alphaModFix/>
            </a:blip>
            <a:srcRect b="2502" l="26362" r="52046" t="6810"/>
            <a:stretch/>
          </p:blipFill>
          <p:spPr>
            <a:xfrm>
              <a:off x="1752009" y="1060225"/>
              <a:ext cx="1220017" cy="4122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0" name="Google Shape;380;p59" title="MNIST_dataset_example.png"/>
            <p:cNvPicPr preferRelativeResize="0"/>
            <p:nvPr/>
          </p:nvPicPr>
          <p:blipFill rotWithShape="1">
            <a:blip r:embed="rId3">
              <a:alphaModFix/>
            </a:blip>
            <a:srcRect b="0" l="75173" r="0" t="0"/>
            <a:stretch/>
          </p:blipFill>
          <p:spPr>
            <a:xfrm>
              <a:off x="3124431" y="3182238"/>
              <a:ext cx="1000701" cy="2000000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381" name="Google Shape;381;p59"/>
          <p:cNvGraphicFramePr/>
          <p:nvPr/>
        </p:nvGraphicFramePr>
        <p:xfrm>
          <a:off x="1044300" y="20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{BBA06E96-BA5F-4AF6-9909-70DBA58140DE}</a:tableStyleId>
              </a:tblPr>
              <a:tblGrid>
                <a:gridCol w="1433050"/>
                <a:gridCol w="1433050"/>
                <a:gridCol w="1433050"/>
                <a:gridCol w="1433050"/>
              </a:tblGrid>
              <a:tr h="494650"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בגדים לפני עיבוד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FashinMNIST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MNIST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ספרות אחרי עיבוד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94650"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בגדים אחרי עיבוד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vMerge="1"/>
                <a:tc vMerge="1"/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CE5CD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ספרות לפני עיבוד</a:t>
                      </a:r>
                      <a:endParaRPr sz="1200">
                        <a:solidFill>
                          <a:srgbClr val="FCE5CD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0"/>
          <p:cNvSpPr txBox="1"/>
          <p:nvPr/>
        </p:nvSpPr>
        <p:spPr>
          <a:xfrm>
            <a:off x="1350450" y="1344750"/>
            <a:ext cx="6443100" cy="24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ייבוא תמונות והכנת מאגר נתונים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יצירת אוסף תמונות מותאם אישית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פתיחת תמונה והכנה לעיבוד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עיבוד תמונה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בניית הטיפוס CustomDataset ומימוש 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בדיקת הרשת עבור הנתונים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61"/>
          <p:cNvSpPr txBox="1"/>
          <p:nvPr/>
        </p:nvSpPr>
        <p:spPr>
          <a:xfrm>
            <a:off x="5319100" y="1411500"/>
            <a:ext cx="2946300" cy="29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ביצירת אובייקט מטיפוס </a:t>
            </a:r>
            <a:r>
              <a:rPr lang="iw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CustomDataset</a:t>
            </a: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אנו מספקים: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נתיב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פונקציית transform (כמו במאגר רגיל)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פונקציית עיבוד תמונה (ברירת מחדל - מסופקת לבד)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בשעת היצירה, האובייקט: 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שומר את הנתונים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יוצר רשימה של קבצים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392" name="Google Shape;392;p61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393" name="Google Shape;393;p61"/>
          <p:cNvSpPr txBox="1"/>
          <p:nvPr/>
        </p:nvSpPr>
        <p:spPr>
          <a:xfrm>
            <a:off x="1194825" y="10176"/>
            <a:ext cx="5431200" cy="51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utils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</a:t>
            </a:r>
            <a:endParaRPr sz="9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endParaRPr sz="9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CustomDataset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img_process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mnistify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endParaRPr sz="11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img_process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img_process</a:t>
            </a:r>
            <a:endParaRPr sz="11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endParaRPr sz="11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listdir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endswith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".png"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)]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__len__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__getitem__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img_name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idx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Assuming the label is the first digit of the filename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img_name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9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9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open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img_name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img_process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endParaRPr sz="9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2"/>
          <p:cNvSpPr txBox="1"/>
          <p:nvPr/>
        </p:nvSpPr>
        <p:spPr>
          <a:xfrm>
            <a:off x="5647825" y="2423725"/>
            <a:ext cx="29463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כאשר אובייקט </a:t>
            </a:r>
            <a:r>
              <a:rPr lang="iw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CustomDataset</a:t>
            </a: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 ייקרא לספק תמונה, הוא 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יפתח את התמונה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יעבד אותה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יפעיל פונקציית transform 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יחזיר זוג סדור של תמונה ותווית (שמזוהה לפי שם הקובץ)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399" name="Google Shape;399;p62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400" name="Google Shape;400;p62"/>
          <p:cNvSpPr txBox="1"/>
          <p:nvPr/>
        </p:nvSpPr>
        <p:spPr>
          <a:xfrm>
            <a:off x="1042425" y="14928"/>
            <a:ext cx="5431200" cy="50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utils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</a:t>
            </a:r>
            <a:endParaRPr sz="9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endParaRPr sz="9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CustomDataset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img_process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mnistify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endParaRPr sz="9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img_process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img_process</a:t>
            </a:r>
            <a:endParaRPr sz="9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endParaRPr sz="9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listdir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endswith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".png"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)]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__len__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__getitem__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idx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img_name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idx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Assuming the label is the first digit of the filename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img_name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iw" sz="11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1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open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os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img_name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img_process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 sz="11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iw" sz="11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endParaRPr sz="11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586C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3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406" name="Google Shape;406;p63"/>
          <p:cNvSpPr txBox="1"/>
          <p:nvPr/>
        </p:nvSpPr>
        <p:spPr>
          <a:xfrm>
            <a:off x="1042425" y="48600"/>
            <a:ext cx="4016700" cy="50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8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8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torchvision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8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8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datasets</a:t>
            </a:r>
            <a:endParaRPr sz="85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8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8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torchvision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8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8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v2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8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8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endParaRPr sz="85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8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8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custom_dataset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8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8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CustomDataset</a:t>
            </a:r>
            <a:endParaRPr sz="85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8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8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endParaRPr sz="85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to_tensor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9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Compose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([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ToImage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ToDtype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b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iw" sz="9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9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w" sz="9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])</a:t>
            </a:r>
            <a:endParaRPr sz="9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fashion_train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datasets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FashionMNIST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root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"data"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download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to_tensor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)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fashion_test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datasets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FashionMNIST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root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"data"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download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to_tensor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)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7" name="Google Shape;407;p63"/>
          <p:cNvSpPr txBox="1"/>
          <p:nvPr/>
        </p:nvSpPr>
        <p:spPr>
          <a:xfrm>
            <a:off x="4272232" y="223950"/>
            <a:ext cx="3249300" cy="50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number_train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datasets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MNIST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root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"data"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download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to_tensor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)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number_test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datasets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9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MNIST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root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"data"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download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to_tensor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)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my_fashion_test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CustomDataset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"./data/myFashion"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to_tensor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)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my_number_test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9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CustomDataset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"./data/myNums"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9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9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9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to_tensor</a:t>
            </a: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9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)</a:t>
            </a:r>
            <a:endParaRPr sz="9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408" name="Google Shape;408;p63"/>
          <p:cNvSpPr txBox="1"/>
          <p:nvPr/>
        </p:nvSpPr>
        <p:spPr>
          <a:xfrm>
            <a:off x="6919450" y="1780150"/>
            <a:ext cx="1885800" cy="7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נשים לב לשני המאגרים האחרונים</a:t>
            </a:r>
            <a:endParaRPr sz="16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4"/>
          <p:cNvSpPr txBox="1"/>
          <p:nvPr/>
        </p:nvSpPr>
        <p:spPr>
          <a:xfrm>
            <a:off x="1350450" y="1344750"/>
            <a:ext cx="6443100" cy="24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ייבוא תמונות והכנת מאגר נתונים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יצירת אוסף תמונות מותאם אישית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פתיחת תמונה והכנה לעיבוד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עיבוד תמונה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בניית הטיפוס CustomDataset ומימוש 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בדיקת הרשת עבור הנתונים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5"/>
          <p:cNvSpPr txBox="1"/>
          <p:nvPr/>
        </p:nvSpPr>
        <p:spPr>
          <a:xfrm>
            <a:off x="1350450" y="1344750"/>
            <a:ext cx="6443100" cy="24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ייבוא תמונות והכנת מאגר נתונים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יצירת אוסף תמונות מותאם אישית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פתיחת תמונה והכנה לעיבוד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עיבוד תמונה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בניית הטיפוס CustomDataset ומימוש 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בדיקת הרשת עבור הנתונים </a:t>
            </a: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(או: החלום ושברו)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6"/>
          <p:cNvSpPr txBox="1"/>
          <p:nvPr>
            <p:ph type="title"/>
          </p:nvPr>
        </p:nvSpPr>
        <p:spPr>
          <a:xfrm>
            <a:off x="1074618" y="204950"/>
            <a:ext cx="3764400" cy="458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endParaRPr sz="105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.linear_relu_stack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nn.Sequential(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nn.Linear(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nn.ReLU(),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nn.Linear(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32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nn.ReLU(),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nn.Linear(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32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forward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logits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linear_relu_stack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logits</a:t>
            </a:r>
            <a:endParaRPr/>
          </a:p>
        </p:txBody>
      </p:sp>
      <p:sp>
        <p:nvSpPr>
          <p:cNvPr id="424" name="Google Shape;424;p66"/>
          <p:cNvSpPr txBox="1"/>
          <p:nvPr>
            <p:ph idx="1" type="body"/>
          </p:nvPr>
        </p:nvSpPr>
        <p:spPr>
          <a:xfrm>
            <a:off x="4897375" y="1467375"/>
            <a:ext cx="3327900" cy="370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Long_Model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"cpu"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linear_relu_stack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Sequential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1024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1" algn="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25" name="Google Shape;425;p66"/>
          <p:cNvSpPr txBox="1"/>
          <p:nvPr/>
        </p:nvSpPr>
        <p:spPr>
          <a:xfrm>
            <a:off x="4037825" y="137750"/>
            <a:ext cx="34851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כרגע יש לנו שני מודלים:</a:t>
            </a:r>
            <a:b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בסיסי - 52650 פרמטרים, 3 שכבות</a:t>
            </a:r>
            <a:endParaRPr sz="16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~4 פעמים המודל שראינו בכיתה</a:t>
            </a:r>
            <a:b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lang="iw" sz="16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ארוך - 2913290 פרמטרים, 4 שכבות</a:t>
            </a:r>
            <a:endParaRPr sz="16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7"/>
          <p:cNvSpPr txBox="1"/>
          <p:nvPr/>
        </p:nvSpPr>
        <p:spPr>
          <a:xfrm>
            <a:off x="1194825" y="10175"/>
            <a:ext cx="76020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models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endParaRPr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endParaRPr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accelerator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current_accelerator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b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accelerator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is_available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"cpu"</a:t>
            </a:r>
            <a:endParaRPr sz="12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deep_learning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fashion_train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test_d1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fashion_test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test_d2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my_fashion_test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b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deep_learning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number_train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test_d1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number_test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test_d2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my_number_test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b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586C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1" name="Google Shape;431;p67"/>
          <p:cNvSpPr txBox="1"/>
          <p:nvPr/>
        </p:nvSpPr>
        <p:spPr>
          <a:xfrm>
            <a:off x="1049400" y="3967786"/>
            <a:ext cx="70452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נריץ כל אחד מהמודלים פעמיים: כל פעם הם יתאמנו על מאגר אחד של MNIST, ויבחנו את עצמם על מאגר הבדיקה שלהם ועל מאגר הבדיקה שלי.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32" name="Google Shape;432;p67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8"/>
          <p:cNvSpPr txBox="1"/>
          <p:nvPr/>
        </p:nvSpPr>
        <p:spPr>
          <a:xfrm>
            <a:off x="1194825" y="10175"/>
            <a:ext cx="76020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models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endParaRPr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endParaRPr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accelerator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current_accelerator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b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accelerator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is_available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"cpu"</a:t>
            </a:r>
            <a:endParaRPr sz="120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deep_learning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fashion_train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test_d1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fashion_test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test_d2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my_fashion_test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b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deep_learning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number_train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test_d1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number_test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test_d2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my_number_test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b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device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Base_Model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epochs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586C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8" name="Google Shape;438;p68"/>
          <p:cNvSpPr txBox="1"/>
          <p:nvPr/>
        </p:nvSpPr>
        <p:spPr>
          <a:xfrm>
            <a:off x="1049400" y="4152986"/>
            <a:ext cx="7045200" cy="2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ct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לאיזו רמת דיוק אנחנו מצפים?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39" name="Google Shape;439;p68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/>
        </p:nvSpPr>
        <p:spPr>
          <a:xfrm>
            <a:off x="1350450" y="883950"/>
            <a:ext cx="6443100" cy="3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מימוש</a:t>
            </a:r>
            <a:r>
              <a:rPr b="1" lang="iw" sz="21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 מודל לזיהוי תמונה</a:t>
            </a:r>
            <a:endParaRPr b="1" sz="21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הורדה והתקנה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"/>
              <a:buChar char="◄"/>
            </a:pPr>
            <a:r>
              <a:rPr b="1" lang="iw" sz="1900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הכנת המודל:</a:t>
            </a:r>
            <a:endParaRPr b="1" sz="1900">
              <a:solidFill>
                <a:schemeClr val="lt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פונקציה להמרת מטריצה של נתונים מספריים לטנזור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הורדת מסד 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1" marL="9144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◆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היכרות עם מסד הנתונים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בניית רשת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פונקציית הפסד, אופטימייזר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אימון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  <a:p>
            <a:pPr indent="-349250" lvl="0" marL="457200" rt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ssistant Medium"/>
              <a:buChar char="◄"/>
            </a:pPr>
            <a:r>
              <a:rPr lang="iw" sz="1900">
                <a:solidFill>
                  <a:schemeClr val="lt2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בדיקה</a:t>
            </a:r>
            <a:endParaRPr sz="1900">
              <a:solidFill>
                <a:schemeClr val="lt2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69" title="digit_stat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45" name="Google Shape;445;p69"/>
          <p:cNvGraphicFramePr/>
          <p:nvPr/>
        </p:nvGraphicFramePr>
        <p:xfrm>
          <a:off x="2196925" y="11648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{BBA06E96-BA5F-4AF6-9909-70DBA58140DE}</a:tableStyleId>
              </a:tblPr>
              <a:tblGrid>
                <a:gridCol w="1430975"/>
                <a:gridCol w="1430975"/>
                <a:gridCol w="1430975"/>
              </a:tblGrid>
              <a:tr h="401875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Digits test: Epoch 10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hMerge="1"/>
                <a:tc hMerge="1"/>
              </a:tr>
              <a:tr h="401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accuracy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average loss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01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Train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98.1%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0.065016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01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Built in Test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96.9%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0.104066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01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Custom Test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15.0%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9.682600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01875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Done! Training time: 125.86 seconds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70" title="digit_stats_lon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51" name="Google Shape;451;p70"/>
          <p:cNvGraphicFramePr/>
          <p:nvPr/>
        </p:nvGraphicFramePr>
        <p:xfrm>
          <a:off x="2196925" y="117380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{BBA06E96-BA5F-4AF6-9909-70DBA58140DE}</a:tableStyleId>
              </a:tblPr>
              <a:tblGrid>
                <a:gridCol w="1430975"/>
                <a:gridCol w="1430975"/>
                <a:gridCol w="1430975"/>
              </a:tblGrid>
              <a:tr h="391425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Digits test: Epoch 10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hMerge="1"/>
                <a:tc hMerge="1"/>
              </a:tr>
              <a:tr h="391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accuracy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average loss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914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Train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99.4%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0.019162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914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Built in Test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97.9%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0.099772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914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Custom Test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40</a:t>
                      </a: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.0%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8.756287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91425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Done! Training time: 347.49 seconds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Google Shape;456;p71" title="fashion_stat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57" name="Google Shape;457;p71"/>
          <p:cNvGraphicFramePr/>
          <p:nvPr/>
        </p:nvGraphicFramePr>
        <p:xfrm>
          <a:off x="2219549" y="156580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{BBA06E96-BA5F-4AF6-9909-70DBA58140DE}</a:tableStyleId>
              </a:tblPr>
              <a:tblGrid>
                <a:gridCol w="1430975"/>
                <a:gridCol w="1430975"/>
                <a:gridCol w="1430975"/>
              </a:tblGrid>
              <a:tr h="331500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Fashion test: </a:t>
                      </a: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Epoch 10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hMerge="1"/>
                <a:tc hMerge="1"/>
              </a:tr>
              <a:tr h="331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accuracy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average loss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31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Train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88.7</a:t>
                      </a: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0.310734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31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Built in Test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86</a:t>
                      </a: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.9%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0.368029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31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Custom Test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3</a:t>
                      </a: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5.0%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7.979598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31500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Done! Training time: 125.08 seconds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Google Shape;462;p72" title="fashion_stats_lon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63" name="Google Shape;463;p72"/>
          <p:cNvGraphicFramePr/>
          <p:nvPr/>
        </p:nvGraphicFramePr>
        <p:xfrm>
          <a:off x="2196938" y="14623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{BBA06E96-BA5F-4AF6-9909-70DBA58140DE}</a:tableStyleId>
              </a:tblPr>
              <a:tblGrid>
                <a:gridCol w="1430975"/>
                <a:gridCol w="1430975"/>
                <a:gridCol w="1430975"/>
              </a:tblGrid>
              <a:tr h="302700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Fashion</a:t>
                      </a: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 test: Epoch 10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hMerge="1"/>
                <a:tc hMerge="1"/>
              </a:tr>
              <a:tr h="30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accuracy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average loss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0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Train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91.8%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0.211786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0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Built in Test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88.0%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0.377560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0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Custom Test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50</a:t>
                      </a: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.0%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5.687222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02700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Done! Training time: 471.69 seconds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73" title="__results___14_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675" y="1245275"/>
            <a:ext cx="3390899" cy="2652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73" title="__results___21_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4025" y="1245275"/>
            <a:ext cx="3390899" cy="2652952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73"/>
          <p:cNvSpPr txBox="1"/>
          <p:nvPr/>
        </p:nvSpPr>
        <p:spPr>
          <a:xfrm>
            <a:off x="1025675" y="295100"/>
            <a:ext cx="69093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המודל הטוב דיו:</a:t>
            </a:r>
            <a:endParaRPr sz="18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השוואה לביצועי VGG16</a:t>
            </a:r>
            <a:endParaRPr sz="18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71" name="Google Shape;471;p73"/>
          <p:cNvSpPr txBox="1"/>
          <p:nvPr/>
        </p:nvSpPr>
        <p:spPr>
          <a:xfrm>
            <a:off x="4546375" y="4122425"/>
            <a:ext cx="33909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FashionMNIST</a:t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72" name="Google Shape;472;p73"/>
          <p:cNvSpPr txBox="1"/>
          <p:nvPr/>
        </p:nvSpPr>
        <p:spPr>
          <a:xfrm>
            <a:off x="1025675" y="4122425"/>
            <a:ext cx="33909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MNIST</a:t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73" name="Google Shape;473;p73"/>
          <p:cNvSpPr txBox="1"/>
          <p:nvPr/>
        </p:nvSpPr>
        <p:spPr>
          <a:xfrm>
            <a:off x="1025675" y="4613025"/>
            <a:ext cx="69093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 u="sng">
                <a:solidFill>
                  <a:schemeClr val="hlink"/>
                </a:solidFill>
                <a:latin typeface="Assistant"/>
                <a:ea typeface="Assistant"/>
                <a:cs typeface="Assistant"/>
                <a:sym typeface="Assistant"/>
                <a:hlinkClick r:id="rId5"/>
              </a:rPr>
              <a:t>https://www.kaggle.com/code/shreyasi2002/vgg16-on-mnist-and-fashion-mnist</a:t>
            </a:r>
            <a:endParaRPr sz="10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74"/>
          <p:cNvSpPr txBox="1"/>
          <p:nvPr/>
        </p:nvSpPr>
        <p:spPr>
          <a:xfrm>
            <a:off x="1025675" y="295100"/>
            <a:ext cx="69093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המודל הטוב דיו:</a:t>
            </a:r>
            <a:endParaRPr sz="18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השוואה לביצועי VGG16</a:t>
            </a:r>
            <a:endParaRPr sz="18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FF2CC"/>
                </a:solidFill>
                <a:latin typeface="Assistant"/>
                <a:ea typeface="Assistant"/>
                <a:cs typeface="Assistant"/>
                <a:sym typeface="Assistant"/>
              </a:rPr>
              <a:t>אחרי 10 סבבים</a:t>
            </a:r>
            <a:endParaRPr sz="18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79" name="Google Shape;479;p74"/>
          <p:cNvSpPr txBox="1"/>
          <p:nvPr/>
        </p:nvSpPr>
        <p:spPr>
          <a:xfrm>
            <a:off x="4545225" y="3920950"/>
            <a:ext cx="33909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FashionMNIST</a:t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80" name="Google Shape;480;p74"/>
          <p:cNvSpPr txBox="1"/>
          <p:nvPr/>
        </p:nvSpPr>
        <p:spPr>
          <a:xfrm>
            <a:off x="1024525" y="3920950"/>
            <a:ext cx="33909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MNIST</a:t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81" name="Google Shape;481;p74"/>
          <p:cNvSpPr txBox="1"/>
          <p:nvPr/>
        </p:nvSpPr>
        <p:spPr>
          <a:xfrm>
            <a:off x="1025675" y="4613025"/>
            <a:ext cx="69093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 u="sng">
                <a:solidFill>
                  <a:schemeClr val="hlink"/>
                </a:solidFill>
                <a:latin typeface="Assistant"/>
                <a:ea typeface="Assistant"/>
                <a:cs typeface="Assistant"/>
                <a:sym typeface="Assistant"/>
                <a:hlinkClick r:id="rId3"/>
              </a:rPr>
              <a:t>https://www.kaggle.com/code/shreyasi2002/vgg16-on-mnist-and-fashion-mnist</a:t>
            </a:r>
            <a:endParaRPr sz="10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graphicFrame>
        <p:nvGraphicFramePr>
          <p:cNvPr id="482" name="Google Shape;482;p74"/>
          <p:cNvGraphicFramePr/>
          <p:nvPr/>
        </p:nvGraphicFramePr>
        <p:xfrm>
          <a:off x="4874313" y="1648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{BBA06E96-BA5F-4AF6-9909-70DBA58140DE}</a:tableStyleId>
              </a:tblPr>
              <a:tblGrid>
                <a:gridCol w="911675"/>
                <a:gridCol w="911675"/>
                <a:gridCol w="911675"/>
              </a:tblGrid>
              <a:tr h="447475"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דיוק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Test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דיוק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Train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4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Base_Model</a:t>
                      </a:r>
                      <a:endParaRPr sz="12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86.9%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88.7%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4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Long_Model</a:t>
                      </a:r>
                      <a:endParaRPr sz="12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88.0%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91.8%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50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0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Mandal’s</a:t>
                      </a:r>
                      <a:b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</a:br>
                      <a: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VGG</a:t>
                      </a:r>
                      <a:b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</a:br>
                      <a:r>
                        <a:rPr lang="iw" sz="10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implementation</a:t>
                      </a:r>
                      <a:endParaRPr sz="10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92%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95%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483" name="Google Shape;483;p74"/>
          <p:cNvGraphicFramePr/>
          <p:nvPr/>
        </p:nvGraphicFramePr>
        <p:xfrm>
          <a:off x="1353613" y="16482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{BBA06E96-BA5F-4AF6-9909-70DBA58140DE}</a:tableStyleId>
              </a:tblPr>
              <a:tblGrid>
                <a:gridCol w="911675"/>
                <a:gridCol w="911675"/>
                <a:gridCol w="911675"/>
              </a:tblGrid>
              <a:tr h="447475"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אחרי </a:t>
                      </a:r>
                      <a:b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</a:b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10 סבבים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דיוק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Test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דיוק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Train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4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Base_Model</a:t>
                      </a:r>
                      <a:endParaRPr sz="12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96.9%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98.1%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4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Long_Model</a:t>
                      </a:r>
                      <a:endParaRPr sz="12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97.9%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99.4%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50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0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Mandal’s</a:t>
                      </a:r>
                      <a:b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</a:br>
                      <a: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VGG</a:t>
                      </a:r>
                      <a:b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</a:br>
                      <a:r>
                        <a:rPr lang="iw" sz="10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implementation</a:t>
                      </a:r>
                      <a:endParaRPr sz="10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99%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99%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5"/>
          <p:cNvSpPr txBox="1"/>
          <p:nvPr/>
        </p:nvSpPr>
        <p:spPr>
          <a:xfrm>
            <a:off x="4431750" y="295100"/>
            <a:ext cx="35031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המודל הטוב דיו:</a:t>
            </a:r>
            <a:endParaRPr sz="18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השוואה לביצועי VGG16</a:t>
            </a:r>
            <a:endParaRPr sz="18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FF2CC"/>
                </a:solidFill>
                <a:latin typeface="Assistant"/>
                <a:ea typeface="Assistant"/>
                <a:cs typeface="Assistant"/>
                <a:sym typeface="Assistant"/>
              </a:rPr>
              <a:t>אחרי 10 סבבים</a:t>
            </a:r>
            <a:endParaRPr sz="18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89" name="Google Shape;489;p75"/>
          <p:cNvSpPr txBox="1"/>
          <p:nvPr/>
        </p:nvSpPr>
        <p:spPr>
          <a:xfrm>
            <a:off x="4545225" y="3920950"/>
            <a:ext cx="33909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FashionMNIST</a:t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graphicFrame>
        <p:nvGraphicFramePr>
          <p:cNvPr id="490" name="Google Shape;490;p75"/>
          <p:cNvGraphicFramePr/>
          <p:nvPr/>
        </p:nvGraphicFramePr>
        <p:xfrm>
          <a:off x="4874313" y="1648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{BBA06E96-BA5F-4AF6-9909-70DBA58140DE}</a:tableStyleId>
              </a:tblPr>
              <a:tblGrid>
                <a:gridCol w="911675"/>
                <a:gridCol w="911675"/>
                <a:gridCol w="911675"/>
              </a:tblGrid>
              <a:tr h="447475"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דיוק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Test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דיוק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Train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4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Base_Model</a:t>
                      </a:r>
                      <a:endParaRPr sz="12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86.9%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88.7%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44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Long_Model</a:t>
                      </a:r>
                      <a:endParaRPr sz="12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88.0%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91.8%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50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0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Mandal’s</a:t>
                      </a:r>
                      <a:b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</a:br>
                      <a: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VGG</a:t>
                      </a:r>
                      <a:br>
                        <a:rPr lang="iw" sz="12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</a:br>
                      <a:r>
                        <a:rPr lang="iw" sz="10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implementation</a:t>
                      </a:r>
                      <a:endParaRPr sz="10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92%</a:t>
                      </a:r>
                      <a:endParaRPr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iw" sz="1600">
                          <a:solidFill>
                            <a:srgbClr val="FFF2CC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95%</a:t>
                      </a:r>
                      <a:endParaRPr sz="1600">
                        <a:solidFill>
                          <a:srgbClr val="FFF2CC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491" name="Google Shape;491;p75" title="giant_fashion_michae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676" y="499501"/>
            <a:ext cx="3406075" cy="2043650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75"/>
          <p:cNvSpPr txBox="1"/>
          <p:nvPr/>
        </p:nvSpPr>
        <p:spPr>
          <a:xfrm>
            <a:off x="1010725" y="3127075"/>
            <a:ext cx="3390900" cy="70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מודל נוסף עם 420 מיליון פרמטרים</a:t>
            </a:r>
            <a:br>
              <a:rPr lang="iw" sz="18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lang="iw" sz="18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(שלא רץ על המחשב שלי)</a:t>
            </a:r>
            <a:endParaRPr sz="18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אחי בנה מודל גדול יותר, והריץ אותו על המחשב שלו. הביצועים השתפרו פלאים בזיהוי הספרות הידניות, ובקושי בתחומים אחרים</a:t>
            </a:r>
            <a:endParaRPr sz="13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76"/>
          <p:cNvSpPr txBox="1"/>
          <p:nvPr>
            <p:ph type="title"/>
          </p:nvPr>
        </p:nvSpPr>
        <p:spPr>
          <a:xfrm>
            <a:off x="3147150" y="2348550"/>
            <a:ext cx="2849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Arial"/>
              <a:buNone/>
            </a:pPr>
            <a:r>
              <a:rPr lang="iw" sz="29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תודה רבה</a:t>
            </a:r>
            <a:endParaRPr sz="2900" u="none" strike="noStrike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98" name="Google Shape;498;p76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/>
        </p:nvSpPr>
        <p:spPr>
          <a:xfrm>
            <a:off x="252350" y="2167050"/>
            <a:ext cx="83730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הפונקציה to_tensor מחזירה אובייקט. 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האובייקט הזה בהמשך ייקח בהמשך כל פיקסל, ותהפוך אותו למספר עשרוני מהטווח [0,1].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iw" sz="11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הספריה torch מכילה מתודה ישנה (ToTensor) שיוצרת את האובייקט. הדרך המוצגת כאן היא הדרך שמומלצת בתיעוד הספריה, היא אמורה להיות יעילה יותר, והיא מספקת לנו הצצה אל מאחורי הקלעים.</a:t>
            </a:r>
            <a:endParaRPr sz="11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graphicFrame>
        <p:nvGraphicFramePr>
          <p:cNvPr id="149" name="Google Shape;149;p25"/>
          <p:cNvGraphicFramePr/>
          <p:nvPr/>
        </p:nvGraphicFramePr>
        <p:xfrm>
          <a:off x="1607447" y="313868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{95FA059D-8D65-4B2C-B17D-21A9C9F0DE13}</a:tableStyleId>
              </a:tblPr>
              <a:tblGrid>
                <a:gridCol w="533250"/>
                <a:gridCol w="533250"/>
                <a:gridCol w="533250"/>
                <a:gridCol w="533250"/>
                <a:gridCol w="532925"/>
              </a:tblGrid>
              <a:tr h="36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255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51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204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153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153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>
                          <a:solidFill>
                            <a:schemeClr val="dk1"/>
                          </a:solidFill>
                        </a:rPr>
                        <a:t>66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iw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b="0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50" name="Google Shape;150;p25"/>
          <p:cNvGraphicFramePr/>
          <p:nvPr/>
        </p:nvGraphicFramePr>
        <p:xfrm>
          <a:off x="5059370" y="313868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{95FA059D-8D65-4B2C-B17D-21A9C9F0DE13}</a:tableStyleId>
              </a:tblPr>
              <a:tblGrid>
                <a:gridCol w="533250"/>
                <a:gridCol w="533250"/>
                <a:gridCol w="533250"/>
                <a:gridCol w="533250"/>
                <a:gridCol w="532925"/>
              </a:tblGrid>
              <a:tr h="36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</a:t>
                      </a: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0.1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1.0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0.2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0.1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0.1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0.8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0.6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0.6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0.259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600" u="none" cap="none" strike="noStrike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0.0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T="32650" marB="32650" marR="32650" marL="326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51" name="Google Shape;151;p25"/>
          <p:cNvSpPr txBox="1"/>
          <p:nvPr>
            <p:ph idx="12" type="sldNum"/>
          </p:nvPr>
        </p:nvSpPr>
        <p:spPr>
          <a:xfrm>
            <a:off x="0" y="0"/>
            <a:ext cx="2721300" cy="27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152" name="Google Shape;152;p25"/>
          <p:cNvSpPr txBox="1"/>
          <p:nvPr/>
        </p:nvSpPr>
        <p:spPr>
          <a:xfrm>
            <a:off x="966225" y="240200"/>
            <a:ext cx="6438600" cy="18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torchvision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datasets</a:t>
            </a:r>
            <a:endParaRPr sz="10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torchvision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v2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endParaRPr sz="10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custom_dataset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CustomDataset</a:t>
            </a:r>
            <a:endParaRPr sz="10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endParaRPr sz="12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to_tensor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Compose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([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ToImage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ToDtype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])</a:t>
            </a:r>
            <a:endParaRPr sz="12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/>
        </p:nvSpPr>
        <p:spPr>
          <a:xfrm>
            <a:off x="4737100" y="1182750"/>
            <a:ext cx="3857700" cy="26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spAutoFit/>
          </a:bodyPr>
          <a:lstStyle/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המתודה datasets מספקת לנו גישה למאגר של ערכות נתונים. לצורך הדוגמה הזו בחרנו במאגר FashinMNIST.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1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בדוגמה, אנו יוצרים אובייקט </a:t>
            </a:r>
            <a:r>
              <a:rPr lang="iw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FashionMNIST</a:t>
            </a: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, וקובעים: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just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root - היכן מקום המאגר (במקרה זה - תת תיקייה בתוך התיקייה הנוכחית)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just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train - איזה חלק של המאגר להוריד (אימון או בדיקה)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just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download - האם להוריד את המאגר אם הוא חסר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1" algn="just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400"/>
              <a:buFont typeface="Assistant"/>
              <a:buChar char="●"/>
            </a:pPr>
            <a:r>
              <a:rPr lang="iw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transform - כאן אנו מצמידים למאגר את האובייקט שיצרנו קודם, שבאמצעותו הוא יהפוך כל תמונה לטנזור לפני שיעביר לנו אותה</a:t>
            </a:r>
            <a:endParaRPr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58" name="Google Shape;158;p26"/>
          <p:cNvSpPr txBox="1"/>
          <p:nvPr>
            <p:ph idx="12" type="sldNum"/>
          </p:nvPr>
        </p:nvSpPr>
        <p:spPr>
          <a:xfrm>
            <a:off x="0" y="0"/>
            <a:ext cx="27213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450" lIns="82925" spcFirstLastPara="1" rIns="82925" wrap="square" tIns="414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600"/>
              <a:t>‹#›</a:t>
            </a:fld>
            <a:endParaRPr sz="1300"/>
          </a:p>
        </p:txBody>
      </p:sp>
      <p:sp>
        <p:nvSpPr>
          <p:cNvPr id="159" name="Google Shape;159;p26"/>
          <p:cNvSpPr txBox="1"/>
          <p:nvPr/>
        </p:nvSpPr>
        <p:spPr>
          <a:xfrm>
            <a:off x="966225" y="116375"/>
            <a:ext cx="3646500" cy="44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torchvision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datasets</a:t>
            </a:r>
            <a:endParaRPr sz="10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torchvision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v2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endParaRPr sz="10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custom_dataset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CustomDataset</a:t>
            </a:r>
            <a:endParaRPr sz="100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endParaRPr sz="1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to_tensor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0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iw" sz="10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Compose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([</a:t>
            </a:r>
            <a:endParaRPr sz="10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0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ToImage</a:t>
            </a: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10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8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transforms</a:t>
            </a:r>
            <a:r>
              <a:rPr lang="iw" sz="8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8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ToDtype</a:t>
            </a:r>
            <a:r>
              <a:rPr lang="iw" sz="8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w" sz="8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torch</a:t>
            </a:r>
            <a:r>
              <a:rPr lang="iw" sz="8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8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iw" sz="8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iw" sz="8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w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8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8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8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0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])</a:t>
            </a:r>
            <a:endParaRPr sz="10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train_data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datasets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iw" sz="12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FashionMNIST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root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"data"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train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download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iw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iw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w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to_tensor</a:t>
            </a: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)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20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title"/>
          </p:nvPr>
        </p:nvSpPr>
        <p:spPr>
          <a:xfrm>
            <a:off x="555324" y="326550"/>
            <a:ext cx="7935000" cy="81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900">
                <a:latin typeface="Assistant SemiBold"/>
                <a:ea typeface="Assistant SemiBold"/>
                <a:cs typeface="Assistant SemiBold"/>
                <a:sym typeface="Assistant SemiBold"/>
              </a:rPr>
              <a:t>MNIST vs FashionMnist</a:t>
            </a:r>
            <a:endParaRPr sz="1900">
              <a:latin typeface="Assistant SemiBold"/>
              <a:ea typeface="Assistant SemiBold"/>
              <a:cs typeface="Assistant SemiBold"/>
              <a:sym typeface="Assistant SemiBold"/>
            </a:endParaRPr>
          </a:p>
        </p:txBody>
      </p:sp>
      <p:sp>
        <p:nvSpPr>
          <p:cNvPr id="165" name="Google Shape;165;p27"/>
          <p:cNvSpPr txBox="1"/>
          <p:nvPr>
            <p:ph idx="1" type="body"/>
          </p:nvPr>
        </p:nvSpPr>
        <p:spPr>
          <a:xfrm>
            <a:off x="5196550" y="1142838"/>
            <a:ext cx="3344400" cy="342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“We intend </a:t>
            </a: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Fashion-MNIST to serve as a direct </a:t>
            </a:r>
            <a:r>
              <a:rPr b="1"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drop-in replacement</a:t>
            </a: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 for the original</a:t>
            </a:r>
            <a:r>
              <a:rPr lang="iw" sz="1200">
                <a:solidFill>
                  <a:srgbClr val="FCE5CD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MNIST dataset</a:t>
            </a: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…</a:t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Seriously, we are talking about replacing MNIST. Here are some good reasons:</a:t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04800" lvl="0" marL="457200" rtl="0" algn="just">
              <a:spcBef>
                <a:spcPts val="1200"/>
              </a:spcBef>
              <a:spcAft>
                <a:spcPts val="0"/>
              </a:spcAft>
              <a:buClr>
                <a:srgbClr val="FCE5CD"/>
              </a:buClr>
              <a:buSzPts val="1200"/>
              <a:buChar char="●"/>
            </a:pPr>
            <a:r>
              <a:rPr b="1"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MNIST is too easy.</a:t>
            </a: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 Convolutional nets can achieve 99.7% on MNIST. Classic machine learning algorithms can also achieve 97% easily…</a:t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Char char="●"/>
            </a:pPr>
            <a:r>
              <a:rPr b="1"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MNIST is overused</a:t>
            </a: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…</a:t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200"/>
              <a:buChar char="●"/>
            </a:pPr>
            <a:r>
              <a:rPr b="1"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MNIST can not represent </a:t>
            </a:r>
            <a:br>
              <a:rPr b="1"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b="1"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modern computer vision tasks</a:t>
            </a:r>
            <a:r>
              <a:rPr lang="iw" sz="12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…</a:t>
            </a:r>
            <a:endParaRPr sz="12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iw" sz="900">
                <a:solidFill>
                  <a:srgbClr val="FCE5CD"/>
                </a:solidFill>
                <a:latin typeface="Assistant"/>
                <a:ea typeface="Assistant"/>
                <a:cs typeface="Assistant"/>
                <a:sym typeface="Assistant"/>
              </a:rPr>
              <a:t>zalandoresearch/fashion-mnist on github: </a:t>
            </a:r>
            <a:br>
              <a:rPr lang="iw" sz="900" u="sng">
                <a:solidFill>
                  <a:schemeClr val="hlink"/>
                </a:solidFill>
                <a:latin typeface="Assistant"/>
                <a:ea typeface="Assistant"/>
                <a:cs typeface="Assistant"/>
                <a:sym typeface="Assistant"/>
                <a:hlinkClick r:id="rId4"/>
              </a:rPr>
            </a:br>
            <a:r>
              <a:rPr lang="iw" sz="900" u="sng">
                <a:solidFill>
                  <a:schemeClr val="hlink"/>
                </a:solidFill>
                <a:latin typeface="Assistant"/>
                <a:ea typeface="Assistant"/>
                <a:cs typeface="Assistant"/>
                <a:sym typeface="Assistant"/>
                <a:hlinkClick r:id="rId5"/>
              </a:rPr>
              <a:t>“to-serious-machine-learning-researchers”</a:t>
            </a:r>
            <a:endParaRPr sz="900">
              <a:solidFill>
                <a:srgbClr val="FCE5CD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66" name="Google Shape;166;p27" title="cover_news016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33998" y="1142862"/>
            <a:ext cx="1993231" cy="342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7" title="MNIST_dataset_exampl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36875" y="1142862"/>
            <a:ext cx="2078312" cy="34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8"/>
          <p:cNvPicPr preferRelativeResize="0"/>
          <p:nvPr/>
        </p:nvPicPr>
        <p:blipFill rotWithShape="1">
          <a:blip r:embed="rId3">
            <a:alphaModFix/>
          </a:blip>
          <a:srcRect b="0" l="0" r="40476" t="0"/>
          <a:stretch/>
        </p:blipFill>
        <p:spPr>
          <a:xfrm>
            <a:off x="0" y="-54538"/>
            <a:ext cx="6534733" cy="520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2E0808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